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72"/>
  </p:notesMasterIdLst>
  <p:sldIdLst>
    <p:sldId id="256" r:id="rId2"/>
    <p:sldId id="275" r:id="rId3"/>
    <p:sldId id="305" r:id="rId4"/>
    <p:sldId id="296" r:id="rId5"/>
    <p:sldId id="357" r:id="rId6"/>
    <p:sldId id="297" r:id="rId7"/>
    <p:sldId id="314" r:id="rId8"/>
    <p:sldId id="298" r:id="rId9"/>
    <p:sldId id="301" r:id="rId10"/>
    <p:sldId id="299" r:id="rId11"/>
    <p:sldId id="300" r:id="rId12"/>
    <p:sldId id="304" r:id="rId13"/>
    <p:sldId id="311" r:id="rId14"/>
    <p:sldId id="307" r:id="rId15"/>
    <p:sldId id="312" r:id="rId16"/>
    <p:sldId id="339" r:id="rId17"/>
    <p:sldId id="359" r:id="rId18"/>
    <p:sldId id="309" r:id="rId19"/>
    <p:sldId id="360" r:id="rId20"/>
    <p:sldId id="358" r:id="rId21"/>
    <p:sldId id="318" r:id="rId22"/>
    <p:sldId id="334" r:id="rId23"/>
    <p:sldId id="330" r:id="rId24"/>
    <p:sldId id="322" r:id="rId25"/>
    <p:sldId id="325" r:id="rId26"/>
    <p:sldId id="321" r:id="rId27"/>
    <p:sldId id="315" r:id="rId28"/>
    <p:sldId id="319" r:id="rId29"/>
    <p:sldId id="328" r:id="rId30"/>
    <p:sldId id="327" r:id="rId31"/>
    <p:sldId id="326" r:id="rId32"/>
    <p:sldId id="320" r:id="rId33"/>
    <p:sldId id="324" r:id="rId34"/>
    <p:sldId id="332" r:id="rId35"/>
    <p:sldId id="333" r:id="rId36"/>
    <p:sldId id="306" r:id="rId37"/>
    <p:sldId id="323" r:id="rId38"/>
    <p:sldId id="329" r:id="rId39"/>
    <p:sldId id="347" r:id="rId40"/>
    <p:sldId id="361" r:id="rId41"/>
    <p:sldId id="331" r:id="rId42"/>
    <p:sldId id="348" r:id="rId43"/>
    <p:sldId id="362" r:id="rId44"/>
    <p:sldId id="340" r:id="rId45"/>
    <p:sldId id="341" r:id="rId46"/>
    <p:sldId id="363" r:id="rId47"/>
    <p:sldId id="345" r:id="rId48"/>
    <p:sldId id="374" r:id="rId49"/>
    <p:sldId id="281" r:id="rId50"/>
    <p:sldId id="364" r:id="rId51"/>
    <p:sldId id="346" r:id="rId52"/>
    <p:sldId id="350" r:id="rId53"/>
    <p:sldId id="349" r:id="rId54"/>
    <p:sldId id="354" r:id="rId55"/>
    <p:sldId id="365" r:id="rId56"/>
    <p:sldId id="356" r:id="rId57"/>
    <p:sldId id="302" r:id="rId58"/>
    <p:sldId id="336" r:id="rId59"/>
    <p:sldId id="337" r:id="rId60"/>
    <p:sldId id="303" r:id="rId61"/>
    <p:sldId id="294" r:id="rId62"/>
    <p:sldId id="352" r:id="rId63"/>
    <p:sldId id="375" r:id="rId64"/>
    <p:sldId id="353" r:id="rId65"/>
    <p:sldId id="351" r:id="rId66"/>
    <p:sldId id="292" r:id="rId67"/>
    <p:sldId id="366" r:id="rId68"/>
    <p:sldId id="335" r:id="rId69"/>
    <p:sldId id="338" r:id="rId70"/>
    <p:sldId id="295"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class" id="{1622DFB0-1E1D-4EE2-8FE0-457819933A90}">
          <p14:sldIdLst>
            <p14:sldId id="256"/>
            <p14:sldId id="275"/>
            <p14:sldId id="305"/>
            <p14:sldId id="296"/>
            <p14:sldId id="357"/>
            <p14:sldId id="297"/>
            <p14:sldId id="314"/>
            <p14:sldId id="298"/>
            <p14:sldId id="301"/>
            <p14:sldId id="299"/>
            <p14:sldId id="300"/>
            <p14:sldId id="304"/>
            <p14:sldId id="311"/>
            <p14:sldId id="307"/>
            <p14:sldId id="312"/>
            <p14:sldId id="339"/>
            <p14:sldId id="359"/>
            <p14:sldId id="309"/>
            <p14:sldId id="360"/>
            <p14:sldId id="358"/>
            <p14:sldId id="318"/>
            <p14:sldId id="334"/>
            <p14:sldId id="330"/>
            <p14:sldId id="322"/>
            <p14:sldId id="325"/>
            <p14:sldId id="321"/>
            <p14:sldId id="315"/>
            <p14:sldId id="319"/>
            <p14:sldId id="328"/>
            <p14:sldId id="327"/>
            <p14:sldId id="326"/>
            <p14:sldId id="320"/>
            <p14:sldId id="324"/>
            <p14:sldId id="332"/>
            <p14:sldId id="333"/>
            <p14:sldId id="306"/>
            <p14:sldId id="323"/>
            <p14:sldId id="329"/>
            <p14:sldId id="347"/>
            <p14:sldId id="361"/>
            <p14:sldId id="331"/>
            <p14:sldId id="348"/>
            <p14:sldId id="362"/>
            <p14:sldId id="340"/>
            <p14:sldId id="341"/>
            <p14:sldId id="363"/>
            <p14:sldId id="345"/>
            <p14:sldId id="374"/>
            <p14:sldId id="281"/>
            <p14:sldId id="364"/>
            <p14:sldId id="346"/>
            <p14:sldId id="350"/>
            <p14:sldId id="349"/>
            <p14:sldId id="354"/>
            <p14:sldId id="365"/>
            <p14:sldId id="356"/>
          </p14:sldIdLst>
        </p14:section>
        <p14:section name="In-Class" id="{ABAFEA96-7F8E-4218-B58E-B37F68D2984C}">
          <p14:sldIdLst>
            <p14:sldId id="302"/>
            <p14:sldId id="336"/>
            <p14:sldId id="337"/>
            <p14:sldId id="303"/>
            <p14:sldId id="294"/>
            <p14:sldId id="352"/>
            <p14:sldId id="375"/>
            <p14:sldId id="353"/>
            <p14:sldId id="351"/>
            <p14:sldId id="292"/>
            <p14:sldId id="366"/>
            <p14:sldId id="335"/>
            <p14:sldId id="338"/>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B87C"/>
    <a:srgbClr val="D9C4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p:restoredTop sz="94593"/>
  </p:normalViewPr>
  <p:slideViewPr>
    <p:cSldViewPr snapToGrid="0" snapToObjects="1">
      <p:cViewPr varScale="1">
        <p:scale>
          <a:sx n="117" d="100"/>
          <a:sy n="117" d="100"/>
        </p:scale>
        <p:origin x="4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B820EF-9615-9340-9696-8E29D255C29C}" type="datetimeFigureOut">
              <a:rPr lang="en-US" smtClean="0"/>
              <a:t>9/23/21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3591CE-20BA-CB4C-B298-E658AA182758}" type="slidenum">
              <a:rPr lang="en-US" smtClean="0"/>
              <a:t>‹#›</a:t>
            </a:fld>
            <a:endParaRPr lang="en-US"/>
          </a:p>
        </p:txBody>
      </p:sp>
    </p:spTree>
    <p:extLst>
      <p:ext uri="{BB962C8B-B14F-4D97-AF65-F5344CB8AC3E}">
        <p14:creationId xmlns:p14="http://schemas.microsoft.com/office/powerpoint/2010/main" val="683860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3591CE-20BA-CB4C-B298-E658AA182758}" type="slidenum">
              <a:rPr lang="en-US" smtClean="0"/>
              <a:t>0</a:t>
            </a:fld>
            <a:endParaRPr lang="en-US"/>
          </a:p>
        </p:txBody>
      </p:sp>
    </p:spTree>
    <p:extLst>
      <p:ext uri="{BB962C8B-B14F-4D97-AF65-F5344CB8AC3E}">
        <p14:creationId xmlns:p14="http://schemas.microsoft.com/office/powerpoint/2010/main" val="303717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3591CE-20BA-CB4C-B298-E658AA182758}" type="slidenum">
              <a:rPr lang="en-US" smtClean="0"/>
              <a:t>12</a:t>
            </a:fld>
            <a:endParaRPr lang="en-US"/>
          </a:p>
        </p:txBody>
      </p:sp>
    </p:spTree>
    <p:extLst>
      <p:ext uri="{BB962C8B-B14F-4D97-AF65-F5344CB8AC3E}">
        <p14:creationId xmlns:p14="http://schemas.microsoft.com/office/powerpoint/2010/main" val="2028471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3591CE-20BA-CB4C-B298-E658AA182758}" type="slidenum">
              <a:rPr lang="en-US" smtClean="0"/>
              <a:t>40</a:t>
            </a:fld>
            <a:endParaRPr lang="en-US"/>
          </a:p>
        </p:txBody>
      </p:sp>
    </p:spTree>
    <p:extLst>
      <p:ext uri="{BB962C8B-B14F-4D97-AF65-F5344CB8AC3E}">
        <p14:creationId xmlns:p14="http://schemas.microsoft.com/office/powerpoint/2010/main" val="2678497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3591CE-20BA-CB4C-B298-E658AA182758}" type="slidenum">
              <a:rPr lang="en-US" smtClean="0"/>
              <a:t>60</a:t>
            </a:fld>
            <a:endParaRPr lang="en-US"/>
          </a:p>
        </p:txBody>
      </p:sp>
    </p:spTree>
    <p:extLst>
      <p:ext uri="{BB962C8B-B14F-4D97-AF65-F5344CB8AC3E}">
        <p14:creationId xmlns:p14="http://schemas.microsoft.com/office/powerpoint/2010/main" val="70260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3591CE-20BA-CB4C-B298-E658AA182758}" type="slidenum">
              <a:rPr lang="en-US" smtClean="0"/>
              <a:t>62</a:t>
            </a:fld>
            <a:endParaRPr lang="en-US"/>
          </a:p>
        </p:txBody>
      </p:sp>
    </p:spTree>
    <p:extLst>
      <p:ext uri="{BB962C8B-B14F-4D97-AF65-F5344CB8AC3E}">
        <p14:creationId xmlns:p14="http://schemas.microsoft.com/office/powerpoint/2010/main" val="2318225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3591CE-20BA-CB4C-B298-E658AA182758}" type="slidenum">
              <a:rPr lang="en-US" smtClean="0"/>
              <a:t>65</a:t>
            </a:fld>
            <a:endParaRPr lang="en-US"/>
          </a:p>
        </p:txBody>
      </p:sp>
    </p:spTree>
    <p:extLst>
      <p:ext uri="{BB962C8B-B14F-4D97-AF65-F5344CB8AC3E}">
        <p14:creationId xmlns:p14="http://schemas.microsoft.com/office/powerpoint/2010/main" val="2763140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3591CE-20BA-CB4C-B298-E658AA182758}" type="slidenum">
              <a:rPr lang="en-US" smtClean="0"/>
              <a:t>66</a:t>
            </a:fld>
            <a:endParaRPr lang="en-US"/>
          </a:p>
        </p:txBody>
      </p:sp>
    </p:spTree>
    <p:extLst>
      <p:ext uri="{BB962C8B-B14F-4D97-AF65-F5344CB8AC3E}">
        <p14:creationId xmlns:p14="http://schemas.microsoft.com/office/powerpoint/2010/main" val="4052246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solidFill>
            <a:srgbClr val="D9C48E"/>
          </a:solidFill>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dirty="0"/>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864EC1-8966-704C-9B8B-CF3380F10423}" type="datetime1">
              <a:rPr lang="en-US" smtClean="0"/>
              <a:t>9/23/21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Drag picture to placeholder or click icon to add</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3CFB64-0B48-9E45-B861-D8DE82785488}" type="datetime1">
              <a:rPr lang="en-US" smtClean="0"/>
              <a:t>9/23/21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3A4DC287-4DAA-EF45-B0FC-84CA505543A0}" type="datetime1">
              <a:rPr lang="en-US" smtClean="0"/>
              <a:t>9/23/21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475135E4-29DF-CA4B-B093-7D9A70E30E9D}" type="datetime1">
              <a:rPr lang="en-US" smtClean="0"/>
              <a:t>9/23/21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6A403E-07BE-E147-B4F0-7CB9D8782A2B}" type="datetime1">
              <a:rPr lang="en-US" smtClean="0"/>
              <a:t>9/23/21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48B0FC-2CDF-AE4E-9E24-9802736DDA38}" type="datetime1">
              <a:rPr lang="en-US" smtClean="0"/>
              <a:t>9/23/21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137160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0"/>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1420481"/>
            <a:ext cx="10554574"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AAA98-ACBF-DC42-B077-EDD1F6B9573A}" type="datetime1">
              <a:rPr lang="en-US" smtClean="0"/>
              <a:t>9/23/21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954538-D509-7849-B63B-ADC00130C0E4}" type="datetime1">
              <a:rPr lang="en-US" smtClean="0"/>
              <a:t>9/23/21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137160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6081"/>
            <a:ext cx="10571998" cy="97045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0B39A5-8D4D-CC4A-92C4-3BE94EDF4628}" type="datetime1">
              <a:rPr lang="en-US" smtClean="0"/>
              <a:t>9/23/21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137160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6081"/>
            <a:ext cx="10571998"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156609-D2D6-B54F-A2C3-892F3AA6CDA9}" type="datetime1">
              <a:rPr lang="en-US" smtClean="0"/>
              <a:t>9/23/21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137160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0"/>
            <a:ext cx="10571998" cy="97045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CD2DA7-7BB0-CC42-B014-187D031F2E14}" type="datetime1">
              <a:rPr lang="en-US" smtClean="0"/>
              <a:t>9/23/21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97359-CD91-B947-A62B-1612DC732B81}" type="datetime1">
              <a:rPr lang="en-US" smtClean="0"/>
              <a:t>9/23/21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12D3F7-0476-9B4D-B141-9332D2A5CEF8}" type="datetime1">
              <a:rPr lang="en-US" smtClean="0"/>
              <a:t>9/23/21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Drag picture to placeholder or click icon to add</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FC844AC5-F82D-2546-A0BA-4CB124E81DB2}" type="datetime1">
              <a:rPr lang="en-US" smtClean="0"/>
              <a:t>9/23/21</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810000" y="1901952"/>
            <a:ext cx="10563285" cy="437906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51514" y="6406487"/>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406487"/>
            <a:ext cx="1343706" cy="365125"/>
          </a:xfrm>
          <a:prstGeom prst="rect">
            <a:avLst/>
          </a:prstGeom>
        </p:spPr>
        <p:txBody>
          <a:bodyPr vert="horz" lIns="91440" tIns="45720" rIns="91440" bIns="45720" rtlCol="0" anchor="b"/>
          <a:lstStyle>
            <a:lvl1pPr algn="r">
              <a:defRPr sz="900">
                <a:solidFill>
                  <a:schemeClr val="tx1"/>
                </a:solidFill>
              </a:defRPr>
            </a:lvl1pPr>
          </a:lstStyle>
          <a:p>
            <a:fld id="{2DF101DF-BEDF-034B-B6BE-F262BE0BAA1A}" type="datetime1">
              <a:rPr lang="en-US" smtClean="0"/>
              <a:t>9/23/21</a:t>
            </a:fld>
            <a:endParaRPr lang="en-US" dirty="0"/>
          </a:p>
        </p:txBody>
      </p:sp>
      <p:sp>
        <p:nvSpPr>
          <p:cNvPr id="6" name="Slide Number Placeholder 5"/>
          <p:cNvSpPr>
            <a:spLocks noGrp="1"/>
          </p:cNvSpPr>
          <p:nvPr>
            <p:ph type="sldNum" sz="quarter" idx="4"/>
          </p:nvPr>
        </p:nvSpPr>
        <p:spPr>
          <a:xfrm>
            <a:off x="10678331" y="6406487"/>
            <a:ext cx="1062155" cy="365125"/>
          </a:xfrm>
          <a:prstGeom prst="rect">
            <a:avLst/>
          </a:prstGeom>
        </p:spPr>
        <p:txBody>
          <a:bodyPr vert="horz" lIns="91440" tIns="45720" rIns="91440" bIns="10800" rtlCol="0" anchor="b"/>
          <a:lstStyle>
            <a:lvl1pPr algn="r">
              <a:defRPr sz="1600">
                <a:solidFill>
                  <a:schemeClr val="accent1"/>
                </a:solidFill>
              </a:defRPr>
            </a:lvl1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hdr="0" ftr="0" dt="0"/>
  <p:txStyles>
    <p:titleStyle>
      <a:lvl1pPr algn="l" defTabSz="457200" rtl="0" eaLnBrk="1" latinLnBrk="0" hangingPunct="1">
        <a:spcBef>
          <a:spcPct val="0"/>
        </a:spcBef>
        <a:buNone/>
        <a:defRPr sz="4000" b="1" kern="1200">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bram.handler@colorado.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mailto:brian.keegan@colorado.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anvas.colorado.edu/courses/62560" TargetMode="External"/><Relationship Id="rId2" Type="http://schemas.openxmlformats.org/officeDocument/2006/relationships/hyperlink" Target="https://www.anaconda.com/products/individual" TargetMode="External"/><Relationship Id="rId1" Type="http://schemas.openxmlformats.org/officeDocument/2006/relationships/slideLayout" Target="../slideLayouts/slideLayout2.xml"/><Relationship Id="rId4" Type="http://schemas.openxmlformats.org/officeDocument/2006/relationships/hyperlink" Target="https://cuboulder.zoom.us/j/9856965558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channel9.msdn.com/Events/Machine-Learning-and-Data-Sciences-Conference/Data-Science-Summit-2016/MSDSS1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towardsdatascience.com/the-many-futures-of-data-analysis-951bb2932943"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datascienceassn.org/content/history-data-science"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hyperlink" Target="https://en.wikipedia.org/wiki/Bills_of_mortality"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hdsr.mitpress.mit.edu/pub/1g1cbvkv/"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Jacquard_machine" TargetMode="External"/><Relationship Id="rId2" Type="http://schemas.openxmlformats.org/officeDocument/2006/relationships/hyperlink" Target="https://en.wikipedia.org/wiki/Boolean_algebra" TargetMode="External"/><Relationship Id="rId1" Type="http://schemas.openxmlformats.org/officeDocument/2006/relationships/slideLayout" Target="../slideLayouts/slideLayout2.xml"/><Relationship Id="rId6" Type="http://schemas.openxmlformats.org/officeDocument/2006/relationships/hyperlink" Target="https://dl.acm.org/doi/10.1145/1053291.1053309" TargetMode="External"/><Relationship Id="rId5" Type="http://schemas.openxmlformats.org/officeDocument/2006/relationships/image" Target="../media/image21.jpg"/><Relationship Id="rId4" Type="http://schemas.openxmlformats.org/officeDocument/2006/relationships/hyperlink" Target="https://en.wikipedia.org/wiki/Punched_card"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forbes.com/sites/gilpress/2013/05/28/a-very-short-history-of-data-science/" TargetMode="External"/><Relationship Id="rId2" Type="http://schemas.openxmlformats.org/officeDocument/2006/relationships/hyperlink" Target="https://hbr.org/2006/01/competing-on-analytics" TargetMode="Externa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eg"/><Relationship Id="rId4" Type="http://schemas.openxmlformats.org/officeDocument/2006/relationships/hyperlink" Target="https://www.kdnuggets.com/2016/06/rayli-history-data-mining.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azure.microsoft.com/" TargetMode="External"/><Relationship Id="rId3" Type="http://schemas.openxmlformats.org/officeDocument/2006/relationships/hyperlink" Target="https://hbr.org/2012/10/data-scientist-the-sexiest-job-of-the-21st-century" TargetMode="External"/><Relationship Id="rId7" Type="http://schemas.openxmlformats.org/officeDocument/2006/relationships/hyperlink" Target="https://aws.amazon.com/" TargetMode="External"/><Relationship Id="rId2" Type="http://schemas.openxmlformats.org/officeDocument/2006/relationships/hyperlink" Target="https://www.mckinsey.com/industries/technology-media-and-telecommunications/our-insights/hal-varian-on-how-the-web-challenges-managers" TargetMode="External"/><Relationship Id="rId1" Type="http://schemas.openxmlformats.org/officeDocument/2006/relationships/slideLayout" Target="../slideLayouts/slideLayout2.xml"/><Relationship Id="rId6" Type="http://schemas.openxmlformats.org/officeDocument/2006/relationships/hyperlink" Target="https://hive.apache.org/" TargetMode="External"/><Relationship Id="rId5" Type="http://schemas.openxmlformats.org/officeDocument/2006/relationships/hyperlink" Target="https://spark.apache.org/" TargetMode="External"/><Relationship Id="rId4" Type="http://schemas.openxmlformats.org/officeDocument/2006/relationships/hyperlink" Target="https://hadoop.apache.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slideshare.net/dtunkelang/data-science-a-mindset-for-productivity/" TargetMode="External"/><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r4ds.had.co.nz/"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sciencedirect.com/science/article/pii/S014829631630488X"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l.acm.org/doi/abs/10.1145/3290605.3300356"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l.acm.org/doi/abs/10.1145/3392826"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i.org/10.1145/3360646"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1145/3360646"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145/3015456"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sciencedirect.com/science/article/pii/S014829631630488X"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pdf/1907.04461.pdf"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search.proquest.com/openview/b8dbe512a052c9429e7b6b8cc43be4c4/1?pq-origsite=gscholar&amp;cbl=2040245"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raw.githubusercontent.com/jphall663/xai_misconceptions/master/xai_misconceptions.pdf" TargetMode="Externa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38.xml.rels><?xml version="1.0" encoding="UTF-8" standalone="yes"?>
<Relationships xmlns="http://schemas.openxmlformats.org/package/2006/relationships"><Relationship Id="rId3" Type="http://schemas.openxmlformats.org/officeDocument/2006/relationships/hyperlink" Target="https://doi.org/10.1145/3351108.3351110" TargetMode="External"/><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image" Target="../media/image41.gif"/></Relationships>
</file>

<file path=ppt/slides/_rels/slide3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177/1745691618804166"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s://medium.com/benefit-mindset/the-nature-of-mindsets-18afba2ac89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44.xml.rels><?xml version="1.0" encoding="UTF-8" standalone="yes"?>
<Relationships xmlns="http://schemas.openxmlformats.org/package/2006/relationships"><Relationship Id="rId8" Type="http://schemas.openxmlformats.org/officeDocument/2006/relationships/hyperlink" Target="https://computersciencewiki.org/index.php/File:Abstract_heart.png" TargetMode="External"/><Relationship Id="rId3" Type="http://schemas.openxmlformats.org/officeDocument/2006/relationships/hyperlink" Target="https://doi.org/10.3102/0013189X12463051" TargetMode="External"/><Relationship Id="rId7" Type="http://schemas.openxmlformats.org/officeDocument/2006/relationships/image" Target="../media/image51.png"/><Relationship Id="rId2" Type="http://schemas.openxmlformats.org/officeDocument/2006/relationships/hyperlink" Target="https://doi.org/10.1145/1118178.1118215" TargetMode="External"/><Relationship Id="rId1" Type="http://schemas.openxmlformats.org/officeDocument/2006/relationships/slideLayout" Target="../slideLayouts/slideLayout2.xml"/><Relationship Id="rId6" Type="http://schemas.openxmlformats.org/officeDocument/2006/relationships/hyperlink" Target="https://doi.org/10.1007/s10956-015-9581-5" TargetMode="External"/><Relationship Id="rId5" Type="http://schemas.openxmlformats.org/officeDocument/2006/relationships/hyperlink" Target="https://doi.org/10.1016/j.edurev.2017.09.003" TargetMode="External"/><Relationship Id="rId4" Type="http://schemas.openxmlformats.org/officeDocument/2006/relationships/hyperlink" Target="https://doi.org/10.1016/j.chb.2017.01.005" TargetMode="External"/></Relationships>
</file>

<file path=ppt/slides/_rels/slide45.xml.rels><?xml version="1.0" encoding="UTF-8" standalone="yes"?>
<Relationships xmlns="http://schemas.openxmlformats.org/package/2006/relationships"><Relationship Id="rId2" Type="http://schemas.openxmlformats.org/officeDocument/2006/relationships/hyperlink" Target="https://scratched.gse.harvard.edu/ct/files/AERA2012.pdf"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47.xml.rels><?xml version="1.0" encoding="UTF-8" standalone="yes"?>
<Relationships xmlns="http://schemas.openxmlformats.org/package/2006/relationships"><Relationship Id="rId3" Type="http://schemas.openxmlformats.org/officeDocument/2006/relationships/hyperlink" Target="https://press.princeton.edu/books/paperback/9780691144610/coding-freedom" TargetMode="External"/><Relationship Id="rId2" Type="http://schemas.openxmlformats.org/officeDocument/2006/relationships/hyperlink" Target="https://en.wikipedia.org/wiki/Hackers:_Heroes_of_the_Computer_Revolution"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www.catb.org/esr/faqs/hacker-howto.htm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hyperlink" Target="https://medium.com/@ememorato/the-ten-commandments-of-hacker-culture-4e183d570eb6"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png"/><Relationship Id="rId16" Type="http://schemas.openxmlformats.org/officeDocument/2006/relationships/image" Target="../media/image16.sv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5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51.xml.rels><?xml version="1.0" encoding="UTF-8" standalone="yes"?>
<Relationships xmlns="http://schemas.openxmlformats.org/package/2006/relationships"><Relationship Id="rId3" Type="http://schemas.openxmlformats.org/officeDocument/2006/relationships/hyperlink" Target="https://doi.org/10.1080/00221546.2010.11779057" TargetMode="External"/><Relationship Id="rId2" Type="http://schemas.openxmlformats.org/officeDocument/2006/relationships/hyperlink" Target="https://heinonline.org/HOL/LandingPage?handle=hein.journals/jolegpo1&amp;div=10&amp;id=&amp;pag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oi.org/10.17226/23674" TargetMode="External"/><Relationship Id="rId2" Type="http://schemas.openxmlformats.org/officeDocument/2006/relationships/hyperlink" Target="https://psycnet.apa.org/doi/10.1037/amp0000319"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5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5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hyperlink" Target="https://danielleszafir.com/" TargetMode="External"/><Relationship Id="rId16" Type="http://schemas.openxmlformats.org/officeDocument/2006/relationships/image" Target="../media/image16.sv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png"/><Relationship Id="rId16" Type="http://schemas.openxmlformats.org/officeDocument/2006/relationships/image" Target="../media/image16.sv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63.xml.rels><?xml version="1.0" encoding="UTF-8" standalone="yes"?>
<Relationships xmlns="http://schemas.openxmlformats.org/package/2006/relationships"><Relationship Id="rId3" Type="http://schemas.openxmlformats.org/officeDocument/2006/relationships/hyperlink" Target="https://channel9.msdn.com/Events/Machine-Learning-and-Data-Sciences-Conference/Data-Science-Summit-2016/MSDSS11"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towardsdatascience.com/the-many-futures-of-data-analysis-951bb2932943"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doi.org/10.1177/1745691618804166"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s://medium.com/benefit-mindset/the-nature-of-mindsets-18afba2ac890"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canvas.colorado.edu/courses/62560/assignments/76548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www.bouldercounty.org/families/disease/covid-19/covid-19-illness-and-recovery/"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hyperlink" Target="https://www.colorado.edu/covid-19"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a:solidFill>
                  <a:schemeClr val="tx1"/>
                </a:solidFill>
              </a:rPr>
              <a:t>Class 01</a:t>
            </a:r>
            <a:br>
              <a:rPr lang="en-US" sz="2800" dirty="0">
                <a:solidFill>
                  <a:schemeClr val="tx1"/>
                </a:solidFill>
              </a:rPr>
            </a:br>
            <a:r>
              <a:rPr lang="en-US" dirty="0">
                <a:solidFill>
                  <a:schemeClr val="tx1"/>
                </a:solidFill>
              </a:rPr>
              <a:t>Introductions</a:t>
            </a:r>
            <a:br>
              <a:rPr lang="en-US" dirty="0">
                <a:solidFill>
                  <a:schemeClr val="tx1"/>
                </a:solidFill>
              </a:rPr>
            </a:br>
            <a:r>
              <a:rPr lang="en-US" sz="2800" dirty="0">
                <a:solidFill>
                  <a:schemeClr val="tx1"/>
                </a:solidFill>
              </a:rPr>
              <a:t>Monday, August 24</a:t>
            </a:r>
            <a:endParaRPr lang="en-US" dirty="0">
              <a:solidFill>
                <a:schemeClr val="tx1"/>
              </a:solidFill>
            </a:endParaRPr>
          </a:p>
        </p:txBody>
      </p:sp>
      <p:sp>
        <p:nvSpPr>
          <p:cNvPr id="3" name="Subtitle 2"/>
          <p:cNvSpPr>
            <a:spLocks noGrp="1"/>
          </p:cNvSpPr>
          <p:nvPr>
            <p:ph type="subTitle" idx="1"/>
          </p:nvPr>
        </p:nvSpPr>
        <p:spPr>
          <a:xfrm>
            <a:off x="810001" y="5280847"/>
            <a:ext cx="10572000" cy="1371600"/>
          </a:xfrm>
        </p:spPr>
        <p:txBody>
          <a:bodyPr>
            <a:noAutofit/>
          </a:bodyPr>
          <a:lstStyle/>
          <a:p>
            <a:r>
              <a:rPr lang="en-US" dirty="0"/>
              <a:t>INFO 3401: Information Explorations</a:t>
            </a:r>
          </a:p>
          <a:p>
            <a:r>
              <a:rPr lang="en-US" dirty="0"/>
              <a:t>Abe Handler &amp; Brian Keegan</a:t>
            </a:r>
            <a:br>
              <a:rPr lang="en-US" dirty="0"/>
            </a:br>
            <a:r>
              <a:rPr lang="en-US" dirty="0">
                <a:hlinkClick r:id="rId3"/>
              </a:rPr>
              <a:t>abram.handler@colorado.edu</a:t>
            </a:r>
            <a:r>
              <a:rPr lang="en-US" dirty="0"/>
              <a:t> </a:t>
            </a:r>
            <a:br>
              <a:rPr lang="en-US" dirty="0"/>
            </a:br>
            <a:r>
              <a:rPr lang="en-US" dirty="0">
                <a:hlinkClick r:id="rId4"/>
              </a:rPr>
              <a:t>brian.keegan@colorado.edu</a:t>
            </a:r>
            <a:r>
              <a:rPr lang="en-US" dirty="0"/>
              <a:t> </a:t>
            </a:r>
          </a:p>
          <a:p>
            <a:endParaRPr lang="en-US" dirty="0"/>
          </a:p>
        </p:txBody>
      </p:sp>
      <p:pic>
        <p:nvPicPr>
          <p:cNvPr id="6" name="Picture 5" descr="A close up of a logo&#10;&#10;Description automatically generated">
            <a:extLst>
              <a:ext uri="{FF2B5EF4-FFF2-40B4-BE49-F238E27FC236}">
                <a16:creationId xmlns:a16="http://schemas.microsoft.com/office/drawing/2014/main" id="{8F216648-1924-457D-995A-2E32451BA34F}"/>
              </a:ext>
            </a:extLst>
          </p:cNvPr>
          <p:cNvPicPr>
            <a:picLocks noChangeAspect="1"/>
          </p:cNvPicPr>
          <p:nvPr/>
        </p:nvPicPr>
        <p:blipFill>
          <a:blip r:embed="rId5"/>
          <a:stretch>
            <a:fillRect/>
          </a:stretch>
        </p:blipFill>
        <p:spPr>
          <a:xfrm>
            <a:off x="7971744" y="5552309"/>
            <a:ext cx="4086225" cy="828675"/>
          </a:xfrm>
          <a:prstGeom prst="rect">
            <a:avLst/>
          </a:prstGeom>
        </p:spPr>
      </p:pic>
    </p:spTree>
    <p:extLst>
      <p:ext uri="{BB962C8B-B14F-4D97-AF65-F5344CB8AC3E}">
        <p14:creationId xmlns:p14="http://schemas.microsoft.com/office/powerpoint/2010/main" val="142240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46B04-DA8C-47C2-B6CC-72C4070C5A5A}"/>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1354A114-F51D-44B2-AC18-417AAEF89CA3}"/>
              </a:ext>
            </a:extLst>
          </p:cNvPr>
          <p:cNvSpPr>
            <a:spLocks noGrp="1"/>
          </p:cNvSpPr>
          <p:nvPr>
            <p:ph idx="1"/>
          </p:nvPr>
        </p:nvSpPr>
        <p:spPr/>
        <p:txBody>
          <a:bodyPr/>
          <a:lstStyle/>
          <a:p>
            <a:r>
              <a:rPr lang="en-US" b="1" dirty="0"/>
              <a:t>Module Assignments</a:t>
            </a:r>
            <a:r>
              <a:rPr lang="en-US" dirty="0"/>
              <a:t> – 40% – Due the Wednesday after the module ends by 10am</a:t>
            </a:r>
          </a:p>
          <a:p>
            <a:pPr lvl="1"/>
            <a:r>
              <a:rPr lang="en-US" dirty="0"/>
              <a:t>Module Assignment 0 due September 2</a:t>
            </a:r>
          </a:p>
          <a:p>
            <a:r>
              <a:rPr lang="en-US" b="1" dirty="0"/>
              <a:t>Weekly Quizzes</a:t>
            </a:r>
            <a:r>
              <a:rPr lang="en-US" dirty="0"/>
              <a:t> – 20% – Due every Friday afternoon by 5pm </a:t>
            </a:r>
          </a:p>
          <a:p>
            <a:pPr lvl="1"/>
            <a:r>
              <a:rPr lang="en-US" dirty="0"/>
              <a:t>Yes, including this Friday</a:t>
            </a:r>
          </a:p>
          <a:p>
            <a:pPr lvl="1"/>
            <a:r>
              <a:rPr lang="en-US" dirty="0"/>
              <a:t>Two lowest quiz grades automatically dropped</a:t>
            </a:r>
          </a:p>
          <a:p>
            <a:r>
              <a:rPr lang="en-US" b="1" dirty="0"/>
              <a:t>Participation </a:t>
            </a:r>
            <a:r>
              <a:rPr lang="en-US" dirty="0"/>
              <a:t>– 20% – Attendance and engagement with in-class activities</a:t>
            </a:r>
          </a:p>
          <a:p>
            <a:pPr lvl="1"/>
            <a:r>
              <a:rPr lang="en-US" dirty="0"/>
              <a:t>Five classes can be missed without penalty</a:t>
            </a:r>
          </a:p>
          <a:p>
            <a:r>
              <a:rPr lang="en-US" b="1" dirty="0"/>
              <a:t>Final Project </a:t>
            </a:r>
            <a:r>
              <a:rPr lang="en-US" dirty="0"/>
              <a:t>– 20% – More details and rolling deadlines through the semester</a:t>
            </a:r>
          </a:p>
        </p:txBody>
      </p:sp>
      <p:sp>
        <p:nvSpPr>
          <p:cNvPr id="4" name="Slide Number Placeholder 3">
            <a:extLst>
              <a:ext uri="{FF2B5EF4-FFF2-40B4-BE49-F238E27FC236}">
                <a16:creationId xmlns:a16="http://schemas.microsoft.com/office/drawing/2014/main" id="{2A038968-FCF3-46FA-8724-C75087386D2D}"/>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5" name="Rectangle 4">
            <a:extLst>
              <a:ext uri="{FF2B5EF4-FFF2-40B4-BE49-F238E27FC236}">
                <a16:creationId xmlns:a16="http://schemas.microsoft.com/office/drawing/2014/main" id="{72CB8385-3CE8-4ACB-9E20-1DB217DD76E8}"/>
              </a:ext>
            </a:extLst>
          </p:cNvPr>
          <p:cNvSpPr/>
          <p:nvPr/>
        </p:nvSpPr>
        <p:spPr>
          <a:xfrm>
            <a:off x="1066800" y="5669315"/>
            <a:ext cx="10058400" cy="646331"/>
          </a:xfrm>
          <a:prstGeom prst="rect">
            <a:avLst/>
          </a:prstGeom>
          <a:solidFill>
            <a:srgbClr val="CFB87C"/>
          </a:solidFill>
          <a:ln w="38100">
            <a:solidFill>
              <a:srgbClr val="CFB87C"/>
            </a:solidFill>
          </a:ln>
        </p:spPr>
        <p:txBody>
          <a:bodyPr anchor="ctr" anchorCtr="0">
            <a:noAutofit/>
          </a:bodyPr>
          <a:lstStyle/>
          <a:p>
            <a:pPr algn="ctr"/>
            <a:r>
              <a:rPr lang="en-US" dirty="0"/>
              <a:t>All assignments and quizzes will occur on Canvas, please do not attempt to submit via email</a:t>
            </a:r>
          </a:p>
        </p:txBody>
      </p:sp>
    </p:spTree>
    <p:extLst>
      <p:ext uri="{BB962C8B-B14F-4D97-AF65-F5344CB8AC3E}">
        <p14:creationId xmlns:p14="http://schemas.microsoft.com/office/powerpoint/2010/main" val="2328633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A1064-8D6E-4E07-AEC7-EDC3204D07E0}"/>
              </a:ext>
            </a:extLst>
          </p:cNvPr>
          <p:cNvSpPr>
            <a:spLocks noGrp="1"/>
          </p:cNvSpPr>
          <p:nvPr>
            <p:ph type="title"/>
          </p:nvPr>
        </p:nvSpPr>
        <p:spPr/>
        <p:txBody>
          <a:bodyPr/>
          <a:lstStyle/>
          <a:p>
            <a:r>
              <a:rPr lang="en-US" dirty="0"/>
              <a:t>Computing Requirements</a:t>
            </a:r>
          </a:p>
        </p:txBody>
      </p:sp>
      <p:sp>
        <p:nvSpPr>
          <p:cNvPr id="3" name="Content Placeholder 2">
            <a:extLst>
              <a:ext uri="{FF2B5EF4-FFF2-40B4-BE49-F238E27FC236}">
                <a16:creationId xmlns:a16="http://schemas.microsoft.com/office/drawing/2014/main" id="{92402786-4149-44AF-BD2D-38EF623B357B}"/>
              </a:ext>
            </a:extLst>
          </p:cNvPr>
          <p:cNvSpPr>
            <a:spLocks noGrp="1"/>
          </p:cNvSpPr>
          <p:nvPr>
            <p:ph idx="1"/>
          </p:nvPr>
        </p:nvSpPr>
        <p:spPr>
          <a:xfrm>
            <a:off x="818711" y="1420481"/>
            <a:ext cx="10814992" cy="4572000"/>
          </a:xfrm>
        </p:spPr>
        <p:txBody>
          <a:bodyPr>
            <a:noAutofit/>
          </a:bodyPr>
          <a:lstStyle/>
          <a:p>
            <a:r>
              <a:rPr lang="en-US" dirty="0"/>
              <a:t>All code will be delivered using Jupyter Notebooks in Anaconda/Python</a:t>
            </a:r>
          </a:p>
          <a:p>
            <a:pPr lvl="1"/>
            <a:r>
              <a:rPr lang="en-US" dirty="0"/>
              <a:t>If you have never used these before or have a new computer: </a:t>
            </a:r>
            <a:r>
              <a:rPr lang="en-US" b="1" dirty="0">
                <a:hlinkClick r:id="rId2"/>
              </a:rPr>
              <a:t>download it</a:t>
            </a:r>
            <a:endParaRPr lang="en-US" b="1" dirty="0"/>
          </a:p>
          <a:p>
            <a:pPr lvl="1"/>
            <a:r>
              <a:rPr lang="en-US" dirty="0"/>
              <a:t>If you have used these before, you’ll need to update: see Wednesday’s lecture</a:t>
            </a:r>
          </a:p>
          <a:p>
            <a:pPr lvl="1"/>
            <a:r>
              <a:rPr lang="en-US" dirty="0"/>
              <a:t>If you are a die-hard R, Julia, </a:t>
            </a:r>
            <a:r>
              <a:rPr lang="en-US" dirty="0" err="1"/>
              <a:t>Matlab</a:t>
            </a:r>
            <a:r>
              <a:rPr lang="en-US" dirty="0"/>
              <a:t>, </a:t>
            </a:r>
            <a:r>
              <a:rPr lang="en-US" i="1" dirty="0"/>
              <a:t>etc.</a:t>
            </a:r>
            <a:r>
              <a:rPr lang="en-US" dirty="0"/>
              <a:t> user: you are welcome to use, but no support will be provided</a:t>
            </a:r>
          </a:p>
          <a:p>
            <a:pPr lvl="1"/>
            <a:r>
              <a:rPr lang="en-US" dirty="0"/>
              <a:t>If you want to use Excel, Tableau, </a:t>
            </a:r>
            <a:r>
              <a:rPr lang="en-US" dirty="0" err="1"/>
              <a:t>PowerBI</a:t>
            </a:r>
            <a:r>
              <a:rPr lang="en-US" dirty="0"/>
              <a:t>, </a:t>
            </a:r>
            <a:r>
              <a:rPr lang="en-US" i="1" dirty="0"/>
              <a:t>etc</a:t>
            </a:r>
            <a:r>
              <a:rPr lang="en-US" dirty="0"/>
              <a:t>.: </a:t>
            </a:r>
            <a:r>
              <a:rPr lang="en-US" u="sng" dirty="0"/>
              <a:t>you can’t</a:t>
            </a:r>
            <a:r>
              <a:rPr lang="en-US" dirty="0"/>
              <a:t>, confident coding is a basic INFO competency</a:t>
            </a:r>
          </a:p>
          <a:p>
            <a:r>
              <a:rPr lang="en-US" dirty="0"/>
              <a:t>Readings and lectures will be posted to Canvas: </a:t>
            </a:r>
            <a:r>
              <a:rPr lang="en-US" b="1" dirty="0">
                <a:hlinkClick r:id="rId3"/>
              </a:rPr>
              <a:t>https://canvas.colorado.edu/courses/62560</a:t>
            </a:r>
            <a:endParaRPr lang="en-US" b="1" dirty="0"/>
          </a:p>
          <a:p>
            <a:pPr lvl="1"/>
            <a:r>
              <a:rPr lang="en-US" dirty="0"/>
              <a:t>If you don’t watch the lectures, you won’t pass the weekly quizzes </a:t>
            </a:r>
          </a:p>
          <a:p>
            <a:r>
              <a:rPr lang="en-US" dirty="0"/>
              <a:t>Class will meet via Zoom: </a:t>
            </a:r>
            <a:r>
              <a:rPr lang="en-US" b="1" dirty="0">
                <a:hlinkClick r:id="rId4"/>
              </a:rPr>
              <a:t>https://cuboulder.zoom.us/j/98569655581</a:t>
            </a:r>
            <a:endParaRPr lang="en-US" b="1" dirty="0"/>
          </a:p>
          <a:p>
            <a:pPr lvl="1"/>
            <a:r>
              <a:rPr lang="en-US" dirty="0"/>
              <a:t> If you don’t attend class, you won’t receive participation credit</a:t>
            </a:r>
          </a:p>
        </p:txBody>
      </p:sp>
      <p:sp>
        <p:nvSpPr>
          <p:cNvPr id="4" name="Slide Number Placeholder 3">
            <a:extLst>
              <a:ext uri="{FF2B5EF4-FFF2-40B4-BE49-F238E27FC236}">
                <a16:creationId xmlns:a16="http://schemas.microsoft.com/office/drawing/2014/main" id="{0CDC9043-15A5-4CE3-AE32-6F4CBBC2E704}"/>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5" name="Rectangle 4">
            <a:extLst>
              <a:ext uri="{FF2B5EF4-FFF2-40B4-BE49-F238E27FC236}">
                <a16:creationId xmlns:a16="http://schemas.microsoft.com/office/drawing/2014/main" id="{9A4F2752-4D97-4624-BADC-7F69F1B5960A}"/>
              </a:ext>
            </a:extLst>
          </p:cNvPr>
          <p:cNvSpPr/>
          <p:nvPr/>
        </p:nvSpPr>
        <p:spPr>
          <a:xfrm>
            <a:off x="1066800" y="5669315"/>
            <a:ext cx="10058400" cy="646331"/>
          </a:xfrm>
          <a:prstGeom prst="rect">
            <a:avLst/>
          </a:prstGeom>
          <a:solidFill>
            <a:srgbClr val="CFB87C"/>
          </a:solidFill>
          <a:ln w="38100">
            <a:solidFill>
              <a:srgbClr val="CFB87C"/>
            </a:solidFill>
          </a:ln>
        </p:spPr>
        <p:txBody>
          <a:bodyPr anchor="ctr" anchorCtr="0">
            <a:noAutofit/>
          </a:bodyPr>
          <a:lstStyle/>
          <a:p>
            <a:pPr algn="ctr"/>
            <a:r>
              <a:rPr lang="en-US" dirty="0"/>
              <a:t>If you do not have reliable access to a computer to access Anaconda, Canvas, and Zoom: </a:t>
            </a:r>
            <a:br>
              <a:rPr lang="en-US" dirty="0"/>
            </a:br>
            <a:r>
              <a:rPr lang="en-US" dirty="0"/>
              <a:t>please contact the instructors immediate to work out an accommodation</a:t>
            </a:r>
          </a:p>
        </p:txBody>
      </p:sp>
    </p:spTree>
    <p:extLst>
      <p:ext uri="{BB962C8B-B14F-4D97-AF65-F5344CB8AC3E}">
        <p14:creationId xmlns:p14="http://schemas.microsoft.com/office/powerpoint/2010/main" val="1363032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31E07-0EC7-4521-8E8C-CB0F056F317D}"/>
              </a:ext>
            </a:extLst>
          </p:cNvPr>
          <p:cNvSpPr>
            <a:spLocks noGrp="1"/>
          </p:cNvSpPr>
          <p:nvPr>
            <p:ph type="title"/>
          </p:nvPr>
        </p:nvSpPr>
        <p:spPr/>
        <p:txBody>
          <a:bodyPr/>
          <a:lstStyle/>
          <a:p>
            <a:r>
              <a:rPr lang="en-US" dirty="0"/>
              <a:t>A (Brief) Overview of Data Science</a:t>
            </a:r>
          </a:p>
        </p:txBody>
      </p:sp>
      <p:sp>
        <p:nvSpPr>
          <p:cNvPr id="6" name="Text Placeholder 5">
            <a:extLst>
              <a:ext uri="{FF2B5EF4-FFF2-40B4-BE49-F238E27FC236}">
                <a16:creationId xmlns:a16="http://schemas.microsoft.com/office/drawing/2014/main" id="{6485E682-CD08-45BF-896E-CE77AEA8418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E851C4E-113E-43D0-8CDD-65937EFA3EFE}"/>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994248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3F665-85CC-4A45-B32C-43C35BF2EC80}"/>
              </a:ext>
            </a:extLst>
          </p:cNvPr>
          <p:cNvSpPr>
            <a:spLocks noGrp="1"/>
          </p:cNvSpPr>
          <p:nvPr>
            <p:ph type="title"/>
          </p:nvPr>
        </p:nvSpPr>
        <p:spPr/>
        <p:txBody>
          <a:bodyPr/>
          <a:lstStyle/>
          <a:p>
            <a:r>
              <a:rPr lang="en-US" dirty="0"/>
              <a:t>Readings</a:t>
            </a:r>
          </a:p>
        </p:txBody>
      </p:sp>
      <p:sp>
        <p:nvSpPr>
          <p:cNvPr id="3" name="Content Placeholder 2">
            <a:extLst>
              <a:ext uri="{FF2B5EF4-FFF2-40B4-BE49-F238E27FC236}">
                <a16:creationId xmlns:a16="http://schemas.microsoft.com/office/drawing/2014/main" id="{86CE4497-F67B-47D8-9B2F-287AAD0CCAB2}"/>
              </a:ext>
            </a:extLst>
          </p:cNvPr>
          <p:cNvSpPr>
            <a:spLocks noGrp="1"/>
          </p:cNvSpPr>
          <p:nvPr>
            <p:ph idx="1"/>
          </p:nvPr>
        </p:nvSpPr>
        <p:spPr/>
        <p:txBody>
          <a:bodyPr>
            <a:normAutofit/>
          </a:bodyPr>
          <a:lstStyle/>
          <a:p>
            <a:r>
              <a:rPr lang="en-US" b="1" dirty="0"/>
              <a:t>Required</a:t>
            </a:r>
            <a:r>
              <a:rPr lang="en-US" dirty="0"/>
              <a:t> – expect to be on a quiz</a:t>
            </a:r>
          </a:p>
          <a:p>
            <a:pPr lvl="1"/>
            <a:r>
              <a:rPr lang="en-US" dirty="0"/>
              <a:t>PDFs of full books on Canvas – these are </a:t>
            </a:r>
            <a:r>
              <a:rPr lang="en-US" u="sng" dirty="0"/>
              <a:t>very short</a:t>
            </a:r>
            <a:r>
              <a:rPr lang="en-US" dirty="0"/>
              <a:t> blog-length chapters. </a:t>
            </a:r>
          </a:p>
          <a:p>
            <a:pPr lvl="1"/>
            <a:r>
              <a:rPr lang="en-US" dirty="0"/>
              <a:t>Leek, J. (2015). </a:t>
            </a:r>
            <a:r>
              <a:rPr lang="en-US" i="1" dirty="0"/>
              <a:t>The Elements of Data Analytic Style</a:t>
            </a:r>
            <a:r>
              <a:rPr lang="en-US" dirty="0"/>
              <a:t>. Chapters 1, 2. </a:t>
            </a:r>
          </a:p>
          <a:p>
            <a:pPr lvl="1"/>
            <a:r>
              <a:rPr lang="en-US" dirty="0"/>
              <a:t>Peng, R.D. &amp; Matsui, E. (2018). </a:t>
            </a:r>
            <a:r>
              <a:rPr lang="en-US" i="1" dirty="0"/>
              <a:t>The Art of Data Science</a:t>
            </a:r>
            <a:r>
              <a:rPr lang="en-US" dirty="0"/>
              <a:t>. Chapters 1, 2, 3.</a:t>
            </a:r>
          </a:p>
          <a:p>
            <a:pPr lvl="1"/>
            <a:r>
              <a:rPr lang="en-US" dirty="0" err="1">
                <a:sym typeface="Wingdings" pitchFamily="2" charset="2"/>
              </a:rPr>
              <a:t>Wilcom</a:t>
            </a:r>
            <a:r>
              <a:rPr lang="en-US" dirty="0">
                <a:sym typeface="Wingdings" pitchFamily="2" charset="2"/>
              </a:rPr>
              <a:t>, “A Beginner’s Guide to Using Developer Documentation Like a Pro.”</a:t>
            </a:r>
            <a:endParaRPr lang="en-US" dirty="0"/>
          </a:p>
          <a:p>
            <a:r>
              <a:rPr lang="en-US" b="1" dirty="0"/>
              <a:t>Optional</a:t>
            </a:r>
            <a:r>
              <a:rPr lang="en-US" dirty="0"/>
              <a:t> – won’t be on a quiz but may be a part of lecture, class, notebooks, </a:t>
            </a:r>
            <a:r>
              <a:rPr lang="en-US" i="1" dirty="0"/>
              <a:t>etc</a:t>
            </a:r>
            <a:r>
              <a:rPr lang="en-US" dirty="0"/>
              <a:t>.</a:t>
            </a:r>
          </a:p>
          <a:p>
            <a:pPr lvl="1"/>
            <a:r>
              <a:rPr lang="en-US" dirty="0"/>
              <a:t>Tukey, J.W. (1962). “The Future of Data Analysis.” </a:t>
            </a:r>
            <a:r>
              <a:rPr lang="en-US" i="1" dirty="0"/>
              <a:t>Annals of Mathematical Statistics</a:t>
            </a:r>
            <a:r>
              <a:rPr lang="en-US" dirty="0"/>
              <a:t>.</a:t>
            </a:r>
          </a:p>
          <a:p>
            <a:pPr lvl="1"/>
            <a:r>
              <a:rPr lang="en-US" dirty="0"/>
              <a:t>Cleveland, W.S. (2001). “Data science: An action plan for expanding the technical areas of the field of statistics.” </a:t>
            </a:r>
            <a:r>
              <a:rPr lang="en-US" i="1" dirty="0"/>
              <a:t>International Statistical Review</a:t>
            </a:r>
            <a:r>
              <a:rPr lang="en-US" dirty="0"/>
              <a:t>.</a:t>
            </a:r>
          </a:p>
          <a:p>
            <a:pPr lvl="1"/>
            <a:r>
              <a:rPr lang="en-US" dirty="0"/>
              <a:t>Tufte, E. (2016). “</a:t>
            </a:r>
            <a:r>
              <a:rPr lang="en-US" dirty="0">
                <a:hlinkClick r:id="rId3"/>
              </a:rPr>
              <a:t>The Future of Data Analysis</a:t>
            </a:r>
            <a:r>
              <a:rPr lang="en-US" dirty="0"/>
              <a:t>.” </a:t>
            </a:r>
            <a:r>
              <a:rPr lang="en-US" i="1" dirty="0"/>
              <a:t>Microsoft Machine Learning &amp; Data Science Summit</a:t>
            </a:r>
            <a:r>
              <a:rPr lang="en-US" dirty="0"/>
              <a:t>.</a:t>
            </a:r>
          </a:p>
          <a:p>
            <a:pPr lvl="1"/>
            <a:r>
              <a:rPr lang="en-US" dirty="0" err="1"/>
              <a:t>Donoho</a:t>
            </a:r>
            <a:r>
              <a:rPr lang="en-US" dirty="0"/>
              <a:t>, D. (2017). “50 Years of Data Science.” </a:t>
            </a:r>
            <a:r>
              <a:rPr lang="en-US" i="1" dirty="0"/>
              <a:t>J. of Computational and Graphical Statistics</a:t>
            </a:r>
            <a:r>
              <a:rPr lang="en-US" dirty="0"/>
              <a:t>.</a:t>
            </a:r>
          </a:p>
          <a:p>
            <a:pPr lvl="1"/>
            <a:r>
              <a:rPr lang="en-US" dirty="0"/>
              <a:t>McNichol, D. (2017). “</a:t>
            </a:r>
            <a:r>
              <a:rPr lang="en-US" dirty="0">
                <a:hlinkClick r:id="rId4"/>
              </a:rPr>
              <a:t>The Many Futures of Data Analysis</a:t>
            </a:r>
            <a:r>
              <a:rPr lang="en-US" dirty="0"/>
              <a:t>.” </a:t>
            </a:r>
            <a:r>
              <a:rPr lang="en-US" i="1" dirty="0"/>
              <a:t>Towards Data Science</a:t>
            </a:r>
            <a:r>
              <a:rPr lang="en-US" dirty="0"/>
              <a:t>.</a:t>
            </a:r>
          </a:p>
        </p:txBody>
      </p:sp>
      <p:sp>
        <p:nvSpPr>
          <p:cNvPr id="4" name="Slide Number Placeholder 3">
            <a:extLst>
              <a:ext uri="{FF2B5EF4-FFF2-40B4-BE49-F238E27FC236}">
                <a16:creationId xmlns:a16="http://schemas.microsoft.com/office/drawing/2014/main" id="{E0F625FA-5CD4-41A3-BBAB-75E2D7DDDA5A}"/>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222058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1F6A9A-53CD-4A66-85E3-6B42EC05CD35}"/>
              </a:ext>
            </a:extLst>
          </p:cNvPr>
          <p:cNvSpPr>
            <a:spLocks noGrp="1"/>
          </p:cNvSpPr>
          <p:nvPr>
            <p:ph type="title"/>
          </p:nvPr>
        </p:nvSpPr>
        <p:spPr/>
        <p:txBody>
          <a:bodyPr/>
          <a:lstStyle/>
          <a:p>
            <a:r>
              <a:rPr lang="en-US" dirty="0"/>
              <a:t>Standing on the shoulders of giants</a:t>
            </a:r>
          </a:p>
        </p:txBody>
      </p:sp>
      <p:sp>
        <p:nvSpPr>
          <p:cNvPr id="4" name="Slide Number Placeholder 3">
            <a:extLst>
              <a:ext uri="{FF2B5EF4-FFF2-40B4-BE49-F238E27FC236}">
                <a16:creationId xmlns:a16="http://schemas.microsoft.com/office/drawing/2014/main" id="{6074742F-A1C1-44B5-A7B7-167B146CE3B3}"/>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7" name="Picture 2" descr="http://www.datascienceassn.org/sites/default/files/users/user30/History%20of%20Data-Science.png">
            <a:extLst>
              <a:ext uri="{FF2B5EF4-FFF2-40B4-BE49-F238E27FC236}">
                <a16:creationId xmlns:a16="http://schemas.microsoft.com/office/drawing/2014/main" id="{F846726B-5B59-4473-A1E3-E0E9D0B766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73464" y="1596659"/>
            <a:ext cx="9045069" cy="4572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08FDE57-F8EE-425F-B460-51720B218E66}"/>
              </a:ext>
            </a:extLst>
          </p:cNvPr>
          <p:cNvSpPr/>
          <p:nvPr/>
        </p:nvSpPr>
        <p:spPr>
          <a:xfrm>
            <a:off x="0" y="6611733"/>
            <a:ext cx="4519186" cy="246221"/>
          </a:xfrm>
          <a:prstGeom prst="rect">
            <a:avLst/>
          </a:prstGeom>
        </p:spPr>
        <p:txBody>
          <a:bodyPr wrap="none">
            <a:spAutoFit/>
          </a:bodyPr>
          <a:lstStyle/>
          <a:p>
            <a:r>
              <a:rPr lang="en-US" sz="1000" dirty="0"/>
              <a:t>Walker, M. (2018). “</a:t>
            </a:r>
            <a:r>
              <a:rPr lang="en-US" sz="1000" dirty="0">
                <a:hlinkClick r:id="rId3"/>
              </a:rPr>
              <a:t>History of Data Science</a:t>
            </a:r>
            <a:r>
              <a:rPr lang="en-US" sz="1000" dirty="0"/>
              <a:t>.” Data Science Association blog.</a:t>
            </a:r>
          </a:p>
        </p:txBody>
      </p:sp>
    </p:spTree>
    <p:extLst>
      <p:ext uri="{BB962C8B-B14F-4D97-AF65-F5344CB8AC3E}">
        <p14:creationId xmlns:p14="http://schemas.microsoft.com/office/powerpoint/2010/main" val="3010702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846E-4F0E-4E9F-9FBF-F9572A55AAB1}"/>
              </a:ext>
            </a:extLst>
          </p:cNvPr>
          <p:cNvSpPr>
            <a:spLocks noGrp="1"/>
          </p:cNvSpPr>
          <p:nvPr>
            <p:ph type="title"/>
          </p:nvPr>
        </p:nvSpPr>
        <p:spPr/>
        <p:txBody>
          <a:bodyPr/>
          <a:lstStyle/>
          <a:p>
            <a:r>
              <a:rPr lang="en-US" dirty="0"/>
              <a:t>Statistics</a:t>
            </a:r>
          </a:p>
        </p:txBody>
      </p:sp>
      <p:sp>
        <p:nvSpPr>
          <p:cNvPr id="3" name="Content Placeholder 2">
            <a:extLst>
              <a:ext uri="{FF2B5EF4-FFF2-40B4-BE49-F238E27FC236}">
                <a16:creationId xmlns:a16="http://schemas.microsoft.com/office/drawing/2014/main" id="{CD772D1F-6606-4A40-B756-6D757AA7E0A4}"/>
              </a:ext>
            </a:extLst>
          </p:cNvPr>
          <p:cNvSpPr>
            <a:spLocks noGrp="1"/>
          </p:cNvSpPr>
          <p:nvPr>
            <p:ph idx="1"/>
          </p:nvPr>
        </p:nvSpPr>
        <p:spPr>
          <a:xfrm>
            <a:off x="557455" y="1420481"/>
            <a:ext cx="8806178" cy="4572000"/>
          </a:xfrm>
        </p:spPr>
        <p:txBody>
          <a:bodyPr>
            <a:normAutofit/>
          </a:bodyPr>
          <a:lstStyle/>
          <a:p>
            <a:r>
              <a:rPr lang="en-US" dirty="0"/>
              <a:t>Census used since antiquity for military drafts, taxation, apportionment</a:t>
            </a:r>
          </a:p>
          <a:p>
            <a:pPr lvl="1"/>
            <a:r>
              <a:rPr lang="en-US" dirty="0"/>
              <a:t>Collecting and tabulating data was an enormous and expensive process</a:t>
            </a:r>
          </a:p>
          <a:p>
            <a:r>
              <a:rPr lang="en-US" dirty="0"/>
              <a:t>John </a:t>
            </a:r>
            <a:r>
              <a:rPr lang="en-US" dirty="0" err="1"/>
              <a:t>Graunt’s</a:t>
            </a:r>
            <a:r>
              <a:rPr lang="en-US" dirty="0"/>
              <a:t> analysis of </a:t>
            </a:r>
            <a:r>
              <a:rPr lang="en-US" dirty="0">
                <a:hlinkClick r:id="rId2"/>
              </a:rPr>
              <a:t>bills of mortality</a:t>
            </a:r>
            <a:r>
              <a:rPr lang="en-US" dirty="0"/>
              <a:t> in 1662 is an early example of quantitative epidemiology and demography</a:t>
            </a:r>
          </a:p>
          <a:p>
            <a:r>
              <a:rPr lang="en-US" dirty="0"/>
              <a:t>“Statistics” emerged in 1700s for collecting demographic and economic data</a:t>
            </a:r>
          </a:p>
          <a:p>
            <a:pPr lvl="1"/>
            <a:r>
              <a:rPr lang="en-US" dirty="0"/>
              <a:t>Literally, “science of the state”: </a:t>
            </a:r>
            <a:r>
              <a:rPr lang="en-US" i="1" dirty="0"/>
              <a:t>status </a:t>
            </a:r>
            <a:r>
              <a:rPr lang="en-US" dirty="0"/>
              <a:t>(la)</a:t>
            </a:r>
            <a:r>
              <a:rPr lang="en-US" i="1" dirty="0"/>
              <a:t> </a:t>
            </a:r>
            <a:r>
              <a:rPr lang="en-US" i="1" dirty="0">
                <a:sym typeface="Wingdings" panose="05000000000000000000" pitchFamily="2" charset="2"/>
              </a:rPr>
              <a:t> </a:t>
            </a:r>
            <a:r>
              <a:rPr lang="en-US" i="1" dirty="0" err="1"/>
              <a:t>statista</a:t>
            </a:r>
            <a:r>
              <a:rPr lang="en-US" i="1" dirty="0"/>
              <a:t> </a:t>
            </a:r>
            <a:r>
              <a:rPr lang="en-US" dirty="0"/>
              <a:t>(it)</a:t>
            </a:r>
            <a:r>
              <a:rPr lang="en-US" i="1" dirty="0"/>
              <a:t> </a:t>
            </a:r>
            <a:r>
              <a:rPr lang="en-US" i="1" dirty="0">
                <a:sym typeface="Wingdings" panose="05000000000000000000" pitchFamily="2" charset="2"/>
              </a:rPr>
              <a:t> </a:t>
            </a:r>
            <a:r>
              <a:rPr lang="en-US" i="1" dirty="0" err="1"/>
              <a:t>statistik</a:t>
            </a:r>
            <a:r>
              <a:rPr lang="en-US" i="1" dirty="0"/>
              <a:t> </a:t>
            </a:r>
            <a:r>
              <a:rPr lang="en-US" dirty="0"/>
              <a:t>(de)</a:t>
            </a:r>
            <a:r>
              <a:rPr lang="en-US" i="1" dirty="0"/>
              <a:t> </a:t>
            </a:r>
            <a:r>
              <a:rPr lang="en-US" i="1" dirty="0">
                <a:sym typeface="Wingdings" panose="05000000000000000000" pitchFamily="2" charset="2"/>
              </a:rPr>
              <a:t> statistics </a:t>
            </a:r>
            <a:r>
              <a:rPr lang="en-US" dirty="0">
                <a:sym typeface="Wingdings" panose="05000000000000000000" pitchFamily="2" charset="2"/>
              </a:rPr>
              <a:t>(</a:t>
            </a:r>
            <a:r>
              <a:rPr lang="en-US" dirty="0" err="1">
                <a:sym typeface="Wingdings" panose="05000000000000000000" pitchFamily="2" charset="2"/>
              </a:rPr>
              <a:t>en</a:t>
            </a:r>
            <a:r>
              <a:rPr lang="en-US" dirty="0">
                <a:sym typeface="Wingdings" panose="05000000000000000000" pitchFamily="2" charset="2"/>
              </a:rPr>
              <a:t>)</a:t>
            </a:r>
          </a:p>
          <a:p>
            <a:pPr lvl="1"/>
            <a:r>
              <a:rPr lang="en-US" dirty="0">
                <a:sym typeface="Wingdings" panose="05000000000000000000" pitchFamily="2" charset="2"/>
              </a:rPr>
              <a:t>Tied to transformations like nation-state, democracy, capitalism, industrial revolution</a:t>
            </a:r>
          </a:p>
          <a:p>
            <a:pPr lvl="1"/>
            <a:r>
              <a:rPr lang="en-US" dirty="0">
                <a:sym typeface="Wingdings" panose="05000000000000000000" pitchFamily="2" charset="2"/>
              </a:rPr>
              <a:t>Creating institutions and practices for systematic data collection and analysis</a:t>
            </a:r>
          </a:p>
          <a:p>
            <a:r>
              <a:rPr lang="en-US" dirty="0">
                <a:sym typeface="Wingdings" panose="05000000000000000000" pitchFamily="2" charset="2"/>
              </a:rPr>
              <a:t>Developments of probability, uncertainty, optimization, correlation, sampling, induction, and experiments in 1800s lead to modern statistics</a:t>
            </a:r>
          </a:p>
          <a:p>
            <a:r>
              <a:rPr lang="en-US" dirty="0">
                <a:sym typeface="Wingdings" panose="05000000000000000000" pitchFamily="2" charset="2"/>
              </a:rPr>
              <a:t>Computing transforms collection, storage, retrieval, analysis, visualization of data</a:t>
            </a:r>
          </a:p>
          <a:p>
            <a:pPr lvl="1"/>
            <a:r>
              <a:rPr lang="en-US" dirty="0">
                <a:sym typeface="Wingdings" panose="05000000000000000000" pitchFamily="2" charset="2"/>
              </a:rPr>
              <a:t>But math, statistics, and CS academic disciplines ignored each other for decades…</a:t>
            </a:r>
          </a:p>
        </p:txBody>
      </p:sp>
      <p:sp>
        <p:nvSpPr>
          <p:cNvPr id="4" name="Slide Number Placeholder 3">
            <a:extLst>
              <a:ext uri="{FF2B5EF4-FFF2-40B4-BE49-F238E27FC236}">
                <a16:creationId xmlns:a16="http://schemas.microsoft.com/office/drawing/2014/main" id="{1166DA88-E900-4F25-B7E1-E72BEAC1E39D}"/>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10" name="Picture 9" descr="A close up of text on a black background&#10;&#10;Description automatically generated">
            <a:extLst>
              <a:ext uri="{FF2B5EF4-FFF2-40B4-BE49-F238E27FC236}">
                <a16:creationId xmlns:a16="http://schemas.microsoft.com/office/drawing/2014/main" id="{71947DDF-95A2-4C18-B332-6A7C80482052}"/>
              </a:ext>
            </a:extLst>
          </p:cNvPr>
          <p:cNvPicPr>
            <a:picLocks noChangeAspect="1"/>
          </p:cNvPicPr>
          <p:nvPr/>
        </p:nvPicPr>
        <p:blipFill>
          <a:blip r:embed="rId3"/>
          <a:stretch>
            <a:fillRect/>
          </a:stretch>
        </p:blipFill>
        <p:spPr>
          <a:xfrm>
            <a:off x="9624890" y="1877681"/>
            <a:ext cx="2379365" cy="3657600"/>
          </a:xfrm>
          <a:prstGeom prst="rect">
            <a:avLst/>
          </a:prstGeom>
        </p:spPr>
      </p:pic>
      <p:sp>
        <p:nvSpPr>
          <p:cNvPr id="12" name="Rectangle 11">
            <a:extLst>
              <a:ext uri="{FF2B5EF4-FFF2-40B4-BE49-F238E27FC236}">
                <a16:creationId xmlns:a16="http://schemas.microsoft.com/office/drawing/2014/main" id="{C4703D7B-BD1D-4B71-9320-54DCFCF73543}"/>
              </a:ext>
            </a:extLst>
          </p:cNvPr>
          <p:cNvSpPr/>
          <p:nvPr/>
        </p:nvSpPr>
        <p:spPr>
          <a:xfrm>
            <a:off x="0" y="6613295"/>
            <a:ext cx="11128367" cy="246221"/>
          </a:xfrm>
          <a:prstGeom prst="rect">
            <a:avLst/>
          </a:prstGeom>
        </p:spPr>
        <p:txBody>
          <a:bodyPr wrap="none">
            <a:spAutoFit/>
          </a:bodyPr>
          <a:lstStyle/>
          <a:p>
            <a:r>
              <a:rPr lang="en-US" sz="1000" dirty="0"/>
              <a:t>Stigler, S.M. (2002). </a:t>
            </a:r>
            <a:r>
              <a:rPr lang="en-US" sz="1000" i="1" dirty="0"/>
              <a:t>Statistics on the Table</a:t>
            </a:r>
            <a:r>
              <a:rPr lang="en-US" sz="1000" dirty="0"/>
              <a:t>.; Porter, T.M. (1988). </a:t>
            </a:r>
            <a:r>
              <a:rPr lang="en-US" sz="1000" i="1" dirty="0"/>
              <a:t>The Rise of Statistical Thinking</a:t>
            </a:r>
            <a:r>
              <a:rPr lang="en-US" sz="1000" dirty="0"/>
              <a:t>.; </a:t>
            </a:r>
            <a:r>
              <a:rPr lang="en-US" sz="1000" dirty="0" err="1"/>
              <a:t>Desrosières</a:t>
            </a:r>
            <a:r>
              <a:rPr lang="en-US" sz="1000" dirty="0"/>
              <a:t>, A. (2002). </a:t>
            </a:r>
            <a:r>
              <a:rPr lang="en-US" sz="1000" i="1" dirty="0"/>
              <a:t>The Politics of Large Numbers</a:t>
            </a:r>
            <a:r>
              <a:rPr lang="en-US" sz="1000" dirty="0"/>
              <a:t>.; Scott, J.C. (1998). </a:t>
            </a:r>
            <a:r>
              <a:rPr lang="en-US" sz="1000" i="1" dirty="0"/>
              <a:t>Seeing Like a State</a:t>
            </a:r>
            <a:r>
              <a:rPr lang="en-US" sz="1000" dirty="0"/>
              <a:t>.</a:t>
            </a:r>
          </a:p>
        </p:txBody>
      </p:sp>
    </p:spTree>
    <p:extLst>
      <p:ext uri="{BB962C8B-B14F-4D97-AF65-F5344CB8AC3E}">
        <p14:creationId xmlns:p14="http://schemas.microsoft.com/office/powerpoint/2010/main" val="3415813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B68BE-B155-4A08-92E4-3F232795B840}"/>
              </a:ext>
            </a:extLst>
          </p:cNvPr>
          <p:cNvSpPr>
            <a:spLocks noGrp="1"/>
          </p:cNvSpPr>
          <p:nvPr>
            <p:ph type="title"/>
          </p:nvPr>
        </p:nvSpPr>
        <p:spPr/>
        <p:txBody>
          <a:bodyPr/>
          <a:lstStyle/>
          <a:p>
            <a:r>
              <a:rPr lang="en-US" dirty="0"/>
              <a:t>Social Statistics and Democracy</a:t>
            </a:r>
          </a:p>
        </p:txBody>
      </p:sp>
      <p:sp>
        <p:nvSpPr>
          <p:cNvPr id="3" name="Content Placeholder 2">
            <a:extLst>
              <a:ext uri="{FF2B5EF4-FFF2-40B4-BE49-F238E27FC236}">
                <a16:creationId xmlns:a16="http://schemas.microsoft.com/office/drawing/2014/main" id="{20726BCA-1F0D-46D1-9796-7BFA65CD6491}"/>
              </a:ext>
            </a:extLst>
          </p:cNvPr>
          <p:cNvSpPr>
            <a:spLocks noGrp="1"/>
          </p:cNvSpPr>
          <p:nvPr>
            <p:ph idx="1"/>
          </p:nvPr>
        </p:nvSpPr>
        <p:spPr/>
        <p:txBody>
          <a:bodyPr/>
          <a:lstStyle/>
          <a:p>
            <a:r>
              <a:rPr lang="en-US" dirty="0"/>
              <a:t>Democracy requires numbers for its proper functioning</a:t>
            </a:r>
          </a:p>
          <a:p>
            <a:r>
              <a:rPr lang="en-US" dirty="0"/>
              <a:t>There is social statistics infrastructure</a:t>
            </a:r>
          </a:p>
          <a:p>
            <a:r>
              <a:rPr lang="en-US" dirty="0"/>
              <a:t>The Census is the bedrock of this infrastructure in the U.S. discontinuity</a:t>
            </a:r>
          </a:p>
        </p:txBody>
      </p:sp>
      <p:sp>
        <p:nvSpPr>
          <p:cNvPr id="4" name="Slide Number Placeholder 3">
            <a:extLst>
              <a:ext uri="{FF2B5EF4-FFF2-40B4-BE49-F238E27FC236}">
                <a16:creationId xmlns:a16="http://schemas.microsoft.com/office/drawing/2014/main" id="{4061F358-5FDC-48CE-AF6E-A8E682CB9350}"/>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6" name="Rectangle 5">
            <a:extLst>
              <a:ext uri="{FF2B5EF4-FFF2-40B4-BE49-F238E27FC236}">
                <a16:creationId xmlns:a16="http://schemas.microsoft.com/office/drawing/2014/main" id="{CA30229E-BDFC-4BAF-89B6-6B3C723CC4FA}"/>
              </a:ext>
            </a:extLst>
          </p:cNvPr>
          <p:cNvSpPr/>
          <p:nvPr/>
        </p:nvSpPr>
        <p:spPr>
          <a:xfrm>
            <a:off x="0" y="6613295"/>
            <a:ext cx="7218643" cy="246221"/>
          </a:xfrm>
          <a:prstGeom prst="rect">
            <a:avLst/>
          </a:prstGeom>
        </p:spPr>
        <p:txBody>
          <a:bodyPr wrap="none">
            <a:spAutoFit/>
          </a:bodyPr>
          <a:lstStyle/>
          <a:p>
            <a:r>
              <a:rPr lang="en-US" sz="1000" dirty="0"/>
              <a:t>Sullivan, T. (2020). </a:t>
            </a:r>
            <a:r>
              <a:rPr lang="en-US" sz="1000" dirty="0">
                <a:hlinkClick r:id="rId2"/>
              </a:rPr>
              <a:t>Coming To Our Census: How Social Statistics Underpin Our Democracy</a:t>
            </a:r>
            <a:r>
              <a:rPr lang="en-US" sz="1000" dirty="0"/>
              <a:t>. </a:t>
            </a:r>
            <a:r>
              <a:rPr lang="en-US" sz="1000" i="1" dirty="0"/>
              <a:t>Harvard Data Science Review</a:t>
            </a:r>
            <a:r>
              <a:rPr lang="en-US" sz="1000" dirty="0"/>
              <a:t>. </a:t>
            </a:r>
          </a:p>
        </p:txBody>
      </p:sp>
    </p:spTree>
    <p:extLst>
      <p:ext uri="{BB962C8B-B14F-4D97-AF65-F5344CB8AC3E}">
        <p14:creationId xmlns:p14="http://schemas.microsoft.com/office/powerpoint/2010/main" val="1601770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4EABA-36CB-4410-8FF7-8AF5CBA9F27B}"/>
              </a:ext>
            </a:extLst>
          </p:cNvPr>
          <p:cNvSpPr>
            <a:spLocks noGrp="1"/>
          </p:cNvSpPr>
          <p:nvPr>
            <p:ph type="title"/>
          </p:nvPr>
        </p:nvSpPr>
        <p:spPr/>
        <p:txBody>
          <a:bodyPr/>
          <a:lstStyle/>
          <a:p>
            <a:r>
              <a:rPr lang="en-US" dirty="0"/>
              <a:t>Computer Science</a:t>
            </a:r>
          </a:p>
        </p:txBody>
      </p:sp>
      <p:sp>
        <p:nvSpPr>
          <p:cNvPr id="4" name="Slide Number Placeholder 3">
            <a:extLst>
              <a:ext uri="{FF2B5EF4-FFF2-40B4-BE49-F238E27FC236}">
                <a16:creationId xmlns:a16="http://schemas.microsoft.com/office/drawing/2014/main" id="{DDE392AB-A480-4F5B-8D37-11BBE8159056}"/>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8" name="Content Placeholder 7">
            <a:extLst>
              <a:ext uri="{FF2B5EF4-FFF2-40B4-BE49-F238E27FC236}">
                <a16:creationId xmlns:a16="http://schemas.microsoft.com/office/drawing/2014/main" id="{FA1B3440-D98E-4D83-98D4-808B378B66E3}"/>
              </a:ext>
            </a:extLst>
          </p:cNvPr>
          <p:cNvSpPr>
            <a:spLocks noGrp="1"/>
          </p:cNvSpPr>
          <p:nvPr>
            <p:ph idx="1"/>
          </p:nvPr>
        </p:nvSpPr>
        <p:spPr>
          <a:xfrm>
            <a:off x="818712" y="1420481"/>
            <a:ext cx="8105832" cy="4572000"/>
          </a:xfrm>
        </p:spPr>
        <p:txBody>
          <a:bodyPr/>
          <a:lstStyle/>
          <a:p>
            <a:r>
              <a:rPr lang="en-US" dirty="0"/>
              <a:t>Astrolabes used in antiquity to predict eclipses and astronomical events</a:t>
            </a:r>
          </a:p>
          <a:p>
            <a:r>
              <a:rPr lang="en-US" dirty="0"/>
              <a:t>Mathematical and technological developments in 17-18C using binary logic</a:t>
            </a:r>
          </a:p>
          <a:p>
            <a:pPr lvl="1"/>
            <a:r>
              <a:rPr lang="en-US" dirty="0">
                <a:hlinkClick r:id="rId2"/>
              </a:rPr>
              <a:t>Boolean logic</a:t>
            </a:r>
            <a:r>
              <a:rPr lang="en-US" dirty="0"/>
              <a:t> allowed complex operations from binary elements</a:t>
            </a:r>
          </a:p>
          <a:p>
            <a:pPr lvl="1"/>
            <a:r>
              <a:rPr lang="en-US" dirty="0">
                <a:hlinkClick r:id="rId3"/>
              </a:rPr>
              <a:t>Jacquard loom</a:t>
            </a:r>
            <a:r>
              <a:rPr lang="en-US" dirty="0"/>
              <a:t>, </a:t>
            </a:r>
            <a:r>
              <a:rPr lang="en-US" dirty="0">
                <a:hlinkClick r:id="rId4"/>
              </a:rPr>
              <a:t>punched cards</a:t>
            </a:r>
            <a:r>
              <a:rPr lang="en-US" dirty="0"/>
              <a:t> used abstraction and algorithms for automation</a:t>
            </a:r>
          </a:p>
          <a:p>
            <a:r>
              <a:rPr lang="en-US" dirty="0"/>
              <a:t>Through 1950s, “computers” were (female) clerks performing calculations</a:t>
            </a:r>
          </a:p>
          <a:p>
            <a:pPr lvl="1"/>
            <a:r>
              <a:rPr lang="en-US" dirty="0"/>
              <a:t>Solving complex equations for WW1, WW2, &amp; Space Race </a:t>
            </a:r>
            <a:r>
              <a:rPr lang="en-US" sz="1200" b="1" dirty="0"/>
              <a:t>[Light 1999; Grieg 2005]</a:t>
            </a:r>
          </a:p>
          <a:p>
            <a:r>
              <a:rPr lang="en-US" dirty="0">
                <a:solidFill>
                  <a:srgbClr val="000000"/>
                </a:solidFill>
                <a:latin typeface="Arial" panose="020B0604020202020204"/>
              </a:rPr>
              <a:t>Babbage, Lovelace, Turing, Shannon, von Neumann, Weiner, </a:t>
            </a:r>
            <a:r>
              <a:rPr lang="en-US" i="1" dirty="0">
                <a:solidFill>
                  <a:srgbClr val="000000"/>
                </a:solidFill>
                <a:latin typeface="Arial" panose="020B0604020202020204"/>
              </a:rPr>
              <a:t>et al</a:t>
            </a:r>
            <a:r>
              <a:rPr lang="en-US" dirty="0">
                <a:solidFill>
                  <a:srgbClr val="000000"/>
                </a:solidFill>
                <a:latin typeface="Arial" panose="020B0604020202020204"/>
              </a:rPr>
              <a:t>.</a:t>
            </a:r>
          </a:p>
          <a:p>
            <a:pPr lvl="1"/>
            <a:r>
              <a:rPr lang="en-US" dirty="0">
                <a:solidFill>
                  <a:srgbClr val="000000"/>
                </a:solidFill>
                <a:latin typeface="Arial" panose="020B0604020202020204"/>
              </a:rPr>
              <a:t>Theoretical and technical breakthroughs before 1950 are still used today</a:t>
            </a:r>
          </a:p>
          <a:p>
            <a:r>
              <a:rPr lang="en-US" dirty="0">
                <a:solidFill>
                  <a:srgbClr val="000000"/>
                </a:solidFill>
                <a:latin typeface="Arial" panose="020B0604020202020204"/>
              </a:rPr>
              <a:t>“But is CS really a </a:t>
            </a:r>
            <a:r>
              <a:rPr lang="en-US" i="1" dirty="0">
                <a:solidFill>
                  <a:srgbClr val="000000"/>
                </a:solidFill>
                <a:latin typeface="Arial" panose="020B0604020202020204"/>
              </a:rPr>
              <a:t>science</a:t>
            </a:r>
            <a:r>
              <a:rPr lang="en-US" dirty="0">
                <a:solidFill>
                  <a:srgbClr val="000000"/>
                </a:solidFill>
                <a:latin typeface="Arial" panose="020B0604020202020204"/>
              </a:rPr>
              <a:t>? Isn’t it more applied like engineering?” </a:t>
            </a:r>
          </a:p>
          <a:p>
            <a:pPr lvl="1"/>
            <a:r>
              <a:rPr lang="en-US" dirty="0">
                <a:solidFill>
                  <a:srgbClr val="000000"/>
                </a:solidFill>
                <a:latin typeface="Arial" panose="020B0604020202020204"/>
              </a:rPr>
              <a:t>Algorithmic processes for describing and transforming information </a:t>
            </a:r>
            <a:r>
              <a:rPr lang="en-US" sz="1200" b="1" dirty="0">
                <a:solidFill>
                  <a:srgbClr val="000000"/>
                </a:solidFill>
                <a:latin typeface="Arial" panose="020B0604020202020204"/>
              </a:rPr>
              <a:t>[Denning 2005]</a:t>
            </a:r>
          </a:p>
        </p:txBody>
      </p:sp>
      <p:pic>
        <p:nvPicPr>
          <p:cNvPr id="9" name="Content Placeholder 5" descr="A picture containing sitting, water, large, old&#10;&#10;Description automatically generated">
            <a:extLst>
              <a:ext uri="{FF2B5EF4-FFF2-40B4-BE49-F238E27FC236}">
                <a16:creationId xmlns:a16="http://schemas.microsoft.com/office/drawing/2014/main" id="{F7AFAC5D-3367-4AFF-B9AD-29277D0B5FE5}"/>
              </a:ext>
            </a:extLst>
          </p:cNvPr>
          <p:cNvPicPr>
            <a:picLocks noChangeAspect="1"/>
          </p:cNvPicPr>
          <p:nvPr/>
        </p:nvPicPr>
        <p:blipFill>
          <a:blip r:embed="rId5"/>
          <a:stretch>
            <a:fillRect/>
          </a:stretch>
        </p:blipFill>
        <p:spPr>
          <a:xfrm>
            <a:off x="8991600" y="2240511"/>
            <a:ext cx="3200400" cy="2931940"/>
          </a:xfrm>
          <a:prstGeom prst="rect">
            <a:avLst/>
          </a:prstGeom>
          <a:noFill/>
          <a:ln w="9525" cap="flat" cmpd="sng" algn="ctr">
            <a:noFill/>
            <a:prstDash val="solid"/>
            <a:round/>
            <a:headEnd type="none" w="med" len="med"/>
            <a:tailEnd type="none" w="med" len="med"/>
          </a:ln>
          <a:effectLst/>
        </p:spPr>
      </p:pic>
      <p:sp>
        <p:nvSpPr>
          <p:cNvPr id="11" name="Rectangle 10">
            <a:extLst>
              <a:ext uri="{FF2B5EF4-FFF2-40B4-BE49-F238E27FC236}">
                <a16:creationId xmlns:a16="http://schemas.microsoft.com/office/drawing/2014/main" id="{EDA7647B-1A28-4D4A-863E-0EC83B36B78C}"/>
              </a:ext>
            </a:extLst>
          </p:cNvPr>
          <p:cNvSpPr/>
          <p:nvPr/>
        </p:nvSpPr>
        <p:spPr>
          <a:xfrm>
            <a:off x="0" y="6613295"/>
            <a:ext cx="10794943" cy="246221"/>
          </a:xfrm>
          <a:prstGeom prst="rect">
            <a:avLst/>
          </a:prstGeom>
        </p:spPr>
        <p:txBody>
          <a:bodyPr wrap="none">
            <a:spAutoFit/>
          </a:bodyPr>
          <a:lstStyle/>
          <a:p>
            <a:r>
              <a:rPr lang="en-US" sz="1000" dirty="0"/>
              <a:t>Light, J.S. (1999). When Computers Were Women. </a:t>
            </a:r>
            <a:r>
              <a:rPr lang="en-US" sz="1000" i="1" dirty="0"/>
              <a:t>Technology &amp; Culture</a:t>
            </a:r>
            <a:r>
              <a:rPr lang="en-US" sz="1000" dirty="0"/>
              <a:t>; Grieg, D.A. (2005). </a:t>
            </a:r>
            <a:r>
              <a:rPr lang="en-US" sz="1000" i="1" dirty="0"/>
              <a:t>When Computers Were Human</a:t>
            </a:r>
            <a:r>
              <a:rPr lang="en-US" sz="1000" dirty="0"/>
              <a:t>; Denning, P.J. (2005). </a:t>
            </a:r>
            <a:r>
              <a:rPr lang="en-US" sz="1000" dirty="0">
                <a:hlinkClick r:id="rId6"/>
              </a:rPr>
              <a:t>Is Computer Science </a:t>
            </a:r>
            <a:r>
              <a:rPr lang="en-US" sz="1000" dirty="0" err="1">
                <a:hlinkClick r:id="rId6"/>
              </a:rPr>
              <a:t>Science</a:t>
            </a:r>
            <a:r>
              <a:rPr lang="en-US" sz="1000" dirty="0">
                <a:hlinkClick r:id="rId6"/>
              </a:rPr>
              <a:t>?</a:t>
            </a:r>
            <a:r>
              <a:rPr lang="en-US" sz="1000" dirty="0"/>
              <a:t> </a:t>
            </a:r>
            <a:r>
              <a:rPr lang="en-US" sz="1000" i="1" dirty="0"/>
              <a:t>CACM</a:t>
            </a:r>
            <a:r>
              <a:rPr lang="en-US" sz="1000" dirty="0"/>
              <a:t>. </a:t>
            </a:r>
          </a:p>
        </p:txBody>
      </p:sp>
    </p:spTree>
    <p:extLst>
      <p:ext uri="{BB962C8B-B14F-4D97-AF65-F5344CB8AC3E}">
        <p14:creationId xmlns:p14="http://schemas.microsoft.com/office/powerpoint/2010/main" val="2989279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10D4A-918B-4959-8061-2075B62E4C76}"/>
              </a:ext>
            </a:extLst>
          </p:cNvPr>
          <p:cNvSpPr>
            <a:spLocks noGrp="1"/>
          </p:cNvSpPr>
          <p:nvPr>
            <p:ph type="title"/>
          </p:nvPr>
        </p:nvSpPr>
        <p:spPr/>
        <p:txBody>
          <a:bodyPr/>
          <a:lstStyle/>
          <a:p>
            <a:r>
              <a:rPr lang="en-US" dirty="0"/>
              <a:t>Tukey (1962) </a:t>
            </a:r>
            <a:r>
              <a:rPr lang="en-US" i="1" dirty="0"/>
              <a:t>The Future of Data Analysis</a:t>
            </a:r>
            <a:endParaRPr lang="en-US" dirty="0"/>
          </a:p>
        </p:txBody>
      </p:sp>
      <p:sp>
        <p:nvSpPr>
          <p:cNvPr id="3" name="Content Placeholder 2">
            <a:extLst>
              <a:ext uri="{FF2B5EF4-FFF2-40B4-BE49-F238E27FC236}">
                <a16:creationId xmlns:a16="http://schemas.microsoft.com/office/drawing/2014/main" id="{A29B8E01-1A91-4877-A6EF-EEC3971BE856}"/>
              </a:ext>
            </a:extLst>
          </p:cNvPr>
          <p:cNvSpPr>
            <a:spLocks noGrp="1"/>
          </p:cNvSpPr>
          <p:nvPr>
            <p:ph idx="1"/>
          </p:nvPr>
        </p:nvSpPr>
        <p:spPr>
          <a:xfrm>
            <a:off x="818712" y="1420481"/>
            <a:ext cx="6812426" cy="4572000"/>
          </a:xfrm>
        </p:spPr>
        <p:txBody>
          <a:bodyPr>
            <a:normAutofit/>
          </a:bodyPr>
          <a:lstStyle/>
          <a:p>
            <a:pPr marL="0" indent="0">
              <a:buNone/>
            </a:pPr>
            <a:r>
              <a:rPr lang="en-US" dirty="0"/>
              <a:t>“my central interest is in data analysis, which I take to include, among other things: procedures for </a:t>
            </a:r>
            <a:r>
              <a:rPr lang="en-US" b="1" dirty="0"/>
              <a:t>analyzing data</a:t>
            </a:r>
            <a:r>
              <a:rPr lang="en-US" dirty="0"/>
              <a:t>, techniques for </a:t>
            </a:r>
            <a:r>
              <a:rPr lang="en-US" b="1" dirty="0"/>
              <a:t>interpreting the results</a:t>
            </a:r>
            <a:r>
              <a:rPr lang="en-US" dirty="0"/>
              <a:t> of such procedures, ways of planning the </a:t>
            </a:r>
            <a:r>
              <a:rPr lang="en-US" b="1" dirty="0"/>
              <a:t>gathering of data</a:t>
            </a:r>
            <a:r>
              <a:rPr lang="en-US" dirty="0"/>
              <a:t> to make its analysis easier, more precise or more accurate, and all the </a:t>
            </a:r>
            <a:r>
              <a:rPr lang="en-US" b="1" dirty="0"/>
              <a:t>machinery and results </a:t>
            </a:r>
            <a:r>
              <a:rPr lang="en-US" dirty="0"/>
              <a:t>of (mathematical) statistics which apply to analyzing data</a:t>
            </a:r>
            <a:br>
              <a:rPr lang="en-US" dirty="0"/>
            </a:br>
            <a:r>
              <a:rPr lang="en-US" dirty="0"/>
              <a:t>…</a:t>
            </a:r>
            <a:br>
              <a:rPr lang="en-US" dirty="0"/>
            </a:br>
            <a:r>
              <a:rPr lang="en-US" dirty="0"/>
              <a:t>data analysis is a very difficult field. It must adapt itself to what people can and need to do with data. In the sense that biology is more complex than physics, and the behavioral sciences are more complex than either, it is likely that </a:t>
            </a:r>
            <a:r>
              <a:rPr lang="en-US" b="1" dirty="0"/>
              <a:t>the general problems of data analysis are more complex than those of all three</a:t>
            </a:r>
            <a:r>
              <a:rPr lang="en-US" dirty="0"/>
              <a:t>.”</a:t>
            </a:r>
          </a:p>
        </p:txBody>
      </p:sp>
      <p:sp>
        <p:nvSpPr>
          <p:cNvPr id="4" name="Slide Number Placeholder 3">
            <a:extLst>
              <a:ext uri="{FF2B5EF4-FFF2-40B4-BE49-F238E27FC236}">
                <a16:creationId xmlns:a16="http://schemas.microsoft.com/office/drawing/2014/main" id="{2D9057B8-6388-4FA3-BBCF-BD2FD11EE727}"/>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8" name="Picture 7" descr="A screenshot of text&#10;&#10;Description automatically generated">
            <a:extLst>
              <a:ext uri="{FF2B5EF4-FFF2-40B4-BE49-F238E27FC236}">
                <a16:creationId xmlns:a16="http://schemas.microsoft.com/office/drawing/2014/main" id="{AAF2383C-4336-4C17-9E5C-1A8C8D804F4C}"/>
              </a:ext>
            </a:extLst>
          </p:cNvPr>
          <p:cNvPicPr>
            <a:picLocks noChangeAspect="1"/>
          </p:cNvPicPr>
          <p:nvPr/>
        </p:nvPicPr>
        <p:blipFill>
          <a:blip r:embed="rId2"/>
          <a:stretch>
            <a:fillRect/>
          </a:stretch>
        </p:blipFill>
        <p:spPr>
          <a:xfrm>
            <a:off x="7631138" y="1420480"/>
            <a:ext cx="4560861" cy="4860533"/>
          </a:xfrm>
          <a:prstGeom prst="rect">
            <a:avLst/>
          </a:prstGeom>
        </p:spPr>
      </p:pic>
    </p:spTree>
    <p:extLst>
      <p:ext uri="{BB962C8B-B14F-4D97-AF65-F5344CB8AC3E}">
        <p14:creationId xmlns:p14="http://schemas.microsoft.com/office/powerpoint/2010/main" val="1358384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5BCEF-2FD0-4EEE-97DE-0417BF56CB33}"/>
              </a:ext>
            </a:extLst>
          </p:cNvPr>
          <p:cNvSpPr>
            <a:spLocks noGrp="1"/>
          </p:cNvSpPr>
          <p:nvPr>
            <p:ph type="title"/>
          </p:nvPr>
        </p:nvSpPr>
        <p:spPr/>
        <p:txBody>
          <a:bodyPr/>
          <a:lstStyle/>
          <a:p>
            <a:r>
              <a:rPr lang="en-US" dirty="0"/>
              <a:t>Data Mining Becomes a Street Fight</a:t>
            </a:r>
          </a:p>
        </p:txBody>
      </p:sp>
      <p:sp>
        <p:nvSpPr>
          <p:cNvPr id="8" name="Content Placeholder 7">
            <a:extLst>
              <a:ext uri="{FF2B5EF4-FFF2-40B4-BE49-F238E27FC236}">
                <a16:creationId xmlns:a16="http://schemas.microsoft.com/office/drawing/2014/main" id="{16A88C03-672A-4075-99E0-0CB1CD79380A}"/>
              </a:ext>
            </a:extLst>
          </p:cNvPr>
          <p:cNvSpPr>
            <a:spLocks noGrp="1"/>
          </p:cNvSpPr>
          <p:nvPr>
            <p:ph idx="1"/>
          </p:nvPr>
        </p:nvSpPr>
        <p:spPr>
          <a:xfrm>
            <a:off x="818713" y="1420481"/>
            <a:ext cx="8298672" cy="4572000"/>
          </a:xfrm>
        </p:spPr>
        <p:txBody>
          <a:bodyPr>
            <a:noAutofit/>
          </a:bodyPr>
          <a:lstStyle/>
          <a:p>
            <a:r>
              <a:rPr lang="en-US" u="sng" dirty="0">
                <a:latin typeface="+mj-lt"/>
                <a:ea typeface="Roboto Light" pitchFamily="2" charset="0"/>
              </a:rPr>
              <a:t>1974</a:t>
            </a:r>
            <a:r>
              <a:rPr lang="en-US" dirty="0">
                <a:latin typeface="+mj-lt"/>
                <a:ea typeface="Roboto Light" pitchFamily="2" charset="0"/>
              </a:rPr>
              <a:t>: Peter </a:t>
            </a:r>
            <a:r>
              <a:rPr lang="en-US" dirty="0" err="1">
                <a:latin typeface="+mj-lt"/>
                <a:ea typeface="Roboto Light" pitchFamily="2" charset="0"/>
              </a:rPr>
              <a:t>Naur</a:t>
            </a:r>
            <a:r>
              <a:rPr lang="en-US" dirty="0">
                <a:latin typeface="+mj-lt"/>
                <a:ea typeface="Roboto Light" pitchFamily="2" charset="0"/>
              </a:rPr>
              <a:t> offers the first definition of “data science” </a:t>
            </a:r>
          </a:p>
          <a:p>
            <a:pPr lvl="1"/>
            <a:r>
              <a:rPr lang="en-US" dirty="0"/>
              <a:t>“The science of dealing with data… while the relation of the data to what they represent is delegated to other fields and sciences.”</a:t>
            </a:r>
          </a:p>
          <a:p>
            <a:r>
              <a:rPr lang="en-US" u="sng" dirty="0">
                <a:latin typeface="+mj-lt"/>
                <a:ea typeface="Roboto Light" pitchFamily="2" charset="0"/>
              </a:rPr>
              <a:t>1970s-80s</a:t>
            </a:r>
            <a:r>
              <a:rPr lang="en-US" dirty="0">
                <a:latin typeface="+mj-lt"/>
                <a:ea typeface="Roboto Light" pitchFamily="2" charset="0"/>
              </a:rPr>
              <a:t>: Introduction of SQL syntax and relational database models</a:t>
            </a:r>
            <a:endParaRPr lang="en-US" u="sng" dirty="0">
              <a:latin typeface="+mj-lt"/>
              <a:ea typeface="Roboto Light" pitchFamily="2" charset="0"/>
            </a:endParaRPr>
          </a:p>
          <a:p>
            <a:r>
              <a:rPr lang="en-US" u="sng" dirty="0">
                <a:latin typeface="+mj-lt"/>
                <a:ea typeface="Roboto Light" pitchFamily="2" charset="0"/>
              </a:rPr>
              <a:t>1989</a:t>
            </a:r>
            <a:r>
              <a:rPr lang="en-US" dirty="0">
                <a:latin typeface="+mj-lt"/>
                <a:ea typeface="Roboto Light" pitchFamily="2" charset="0"/>
              </a:rPr>
              <a:t>: First workshop on “knowledge discovery in database systems”</a:t>
            </a:r>
          </a:p>
          <a:p>
            <a:r>
              <a:rPr lang="en-US" u="sng" dirty="0">
                <a:latin typeface="+mj-lt"/>
                <a:ea typeface="Roboto Light" pitchFamily="2" charset="0"/>
              </a:rPr>
              <a:t>1994</a:t>
            </a:r>
            <a:r>
              <a:rPr lang="en-US" dirty="0">
                <a:latin typeface="+mj-lt"/>
                <a:ea typeface="Roboto Light" pitchFamily="2" charset="0"/>
              </a:rPr>
              <a:t>: First BusinessWeek cover on how companies are using data</a:t>
            </a:r>
          </a:p>
          <a:p>
            <a:r>
              <a:rPr lang="en-US" u="sng" dirty="0">
                <a:latin typeface="+mj-lt"/>
                <a:ea typeface="Roboto Light" pitchFamily="2" charset="0"/>
              </a:rPr>
              <a:t>1997</a:t>
            </a:r>
            <a:r>
              <a:rPr lang="en-US" dirty="0">
                <a:latin typeface="+mj-lt"/>
                <a:ea typeface="Roboto Light" pitchFamily="2" charset="0"/>
              </a:rPr>
              <a:t>: Jeff Wu calls for statistics to be renamed data science</a:t>
            </a:r>
          </a:p>
          <a:p>
            <a:r>
              <a:rPr lang="en-US" u="sng" dirty="0">
                <a:latin typeface="+mj-lt"/>
                <a:ea typeface="Roboto Light" pitchFamily="2" charset="0"/>
              </a:rPr>
              <a:t>2001</a:t>
            </a:r>
            <a:r>
              <a:rPr lang="en-US" dirty="0">
                <a:latin typeface="+mj-lt"/>
                <a:ea typeface="Roboto Light" pitchFamily="2" charset="0"/>
              </a:rPr>
              <a:t>: William Cleveland publishes his “Data Science Action Plan”</a:t>
            </a:r>
          </a:p>
          <a:p>
            <a:pPr lvl="1"/>
            <a:r>
              <a:rPr lang="en-US" dirty="0">
                <a:latin typeface="+mj-lt"/>
                <a:ea typeface="Roboto Light" pitchFamily="2" charset="0"/>
              </a:rPr>
              <a:t>Collaboration, statistical model building, computing technologies, education and training, tool development and use, mathematical theories</a:t>
            </a:r>
          </a:p>
          <a:p>
            <a:r>
              <a:rPr lang="en-US" u="sng" dirty="0"/>
              <a:t>2003</a:t>
            </a:r>
            <a:r>
              <a:rPr lang="en-US" dirty="0"/>
              <a:t>: Michael Lewis publishes </a:t>
            </a:r>
            <a:r>
              <a:rPr lang="en-US" i="1" dirty="0"/>
              <a:t>Moneyball</a:t>
            </a:r>
            <a:endParaRPr lang="en-US" dirty="0"/>
          </a:p>
          <a:p>
            <a:pPr lvl="1"/>
            <a:r>
              <a:rPr lang="en-US" dirty="0"/>
              <a:t>Organizations everywhere realize analytics will disrupt </a:t>
            </a:r>
            <a:r>
              <a:rPr lang="en-US" i="1" dirty="0"/>
              <a:t>everything </a:t>
            </a:r>
            <a:r>
              <a:rPr lang="en-US" sz="1200" b="1" dirty="0"/>
              <a:t>[Davenport 2006]</a:t>
            </a:r>
          </a:p>
        </p:txBody>
      </p:sp>
      <p:sp>
        <p:nvSpPr>
          <p:cNvPr id="4" name="Slide Number Placeholder 3">
            <a:extLst>
              <a:ext uri="{FF2B5EF4-FFF2-40B4-BE49-F238E27FC236}">
                <a16:creationId xmlns:a16="http://schemas.microsoft.com/office/drawing/2014/main" id="{EBC447BF-4088-4CFB-993F-3B49CBF2B000}"/>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10" name="Rectangle 9">
            <a:extLst>
              <a:ext uri="{FF2B5EF4-FFF2-40B4-BE49-F238E27FC236}">
                <a16:creationId xmlns:a16="http://schemas.microsoft.com/office/drawing/2014/main" id="{05B01536-CD75-4C11-B400-17199FF11549}"/>
              </a:ext>
            </a:extLst>
          </p:cNvPr>
          <p:cNvSpPr/>
          <p:nvPr/>
        </p:nvSpPr>
        <p:spPr>
          <a:xfrm>
            <a:off x="0" y="6589049"/>
            <a:ext cx="9381094" cy="246221"/>
          </a:xfrm>
          <a:prstGeom prst="rect">
            <a:avLst/>
          </a:prstGeom>
        </p:spPr>
        <p:txBody>
          <a:bodyPr wrap="none">
            <a:spAutoFit/>
          </a:bodyPr>
          <a:lstStyle/>
          <a:p>
            <a:r>
              <a:rPr lang="en-US" sz="1000" dirty="0"/>
              <a:t>Davenport, T.H. </a:t>
            </a:r>
            <a:r>
              <a:rPr lang="en-US" sz="1000" dirty="0">
                <a:hlinkClick r:id="rId2"/>
              </a:rPr>
              <a:t>Competing on Analytics</a:t>
            </a:r>
            <a:r>
              <a:rPr lang="en-US" sz="1000" dirty="0"/>
              <a:t>. </a:t>
            </a:r>
            <a:r>
              <a:rPr lang="en-US" sz="1000" i="1" dirty="0"/>
              <a:t>HBR</a:t>
            </a:r>
            <a:r>
              <a:rPr lang="en-US" sz="1000" dirty="0"/>
              <a:t>.; Press, G. (2013). </a:t>
            </a:r>
            <a:r>
              <a:rPr lang="en-US" sz="1000" dirty="0">
                <a:hlinkClick r:id="rId3"/>
              </a:rPr>
              <a:t>A Very Short History of Data Science</a:t>
            </a:r>
            <a:r>
              <a:rPr lang="en-US" sz="1000" dirty="0"/>
              <a:t>. </a:t>
            </a:r>
            <a:r>
              <a:rPr lang="en-US" sz="1000" i="1" dirty="0"/>
              <a:t>Forbes</a:t>
            </a:r>
            <a:r>
              <a:rPr lang="en-US" sz="1000" dirty="0"/>
              <a:t>.; Li, R. (2016). </a:t>
            </a:r>
            <a:r>
              <a:rPr lang="en-US" sz="1000" dirty="0">
                <a:hlinkClick r:id="rId4"/>
              </a:rPr>
              <a:t>History of Data Mining</a:t>
            </a:r>
            <a:r>
              <a:rPr lang="en-US" sz="1000" dirty="0"/>
              <a:t>. </a:t>
            </a:r>
            <a:r>
              <a:rPr lang="en-US" sz="1000" i="1" dirty="0" err="1"/>
              <a:t>KDnuggets</a:t>
            </a:r>
            <a:r>
              <a:rPr lang="en-US" sz="1000" dirty="0"/>
              <a:t>. </a:t>
            </a:r>
          </a:p>
        </p:txBody>
      </p:sp>
      <p:pic>
        <p:nvPicPr>
          <p:cNvPr id="13" name="Picture 4" descr="http://en.lecolededesign.com/thumb/?q=90&amp;w=1080&amp;h=1000&amp;src=/var/www/html/cms2014/fichier/p_actualite/2393/sat_datalogy.jpg&amp;f=jpg">
            <a:extLst>
              <a:ext uri="{FF2B5EF4-FFF2-40B4-BE49-F238E27FC236}">
                <a16:creationId xmlns:a16="http://schemas.microsoft.com/office/drawing/2014/main" id="{0419BDBB-893A-4041-9913-1096F931867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117385" y="1460386"/>
            <a:ext cx="2933700" cy="197585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Lst>
        </p:spPr>
      </p:pic>
      <p:pic>
        <p:nvPicPr>
          <p:cNvPr id="15" name="Picture 14" descr="A picture containing grass, player, game, person&#10;&#10;Description automatically generated">
            <a:extLst>
              <a:ext uri="{FF2B5EF4-FFF2-40B4-BE49-F238E27FC236}">
                <a16:creationId xmlns:a16="http://schemas.microsoft.com/office/drawing/2014/main" id="{DC58EFB5-AD5F-47FD-B841-DEF02F401F47}"/>
              </a:ext>
            </a:extLst>
          </p:cNvPr>
          <p:cNvPicPr>
            <a:picLocks noChangeAspect="1"/>
          </p:cNvPicPr>
          <p:nvPr/>
        </p:nvPicPr>
        <p:blipFill>
          <a:blip r:embed="rId6"/>
          <a:stretch>
            <a:fillRect/>
          </a:stretch>
        </p:blipFill>
        <p:spPr>
          <a:xfrm>
            <a:off x="9700371" y="3587946"/>
            <a:ext cx="1767729" cy="2666832"/>
          </a:xfrm>
          <a:prstGeom prst="rect">
            <a:avLst/>
          </a:prstGeom>
        </p:spPr>
      </p:pic>
    </p:spTree>
    <p:extLst>
      <p:ext uri="{BB962C8B-B14F-4D97-AF65-F5344CB8AC3E}">
        <p14:creationId xmlns:p14="http://schemas.microsoft.com/office/powerpoint/2010/main" val="1659017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B56E-2696-CA43-BCC0-8D074FFEED4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CDF5FCB-0A16-9F46-A4C9-51C0D138ED7A}"/>
              </a:ext>
            </a:extLst>
          </p:cNvPr>
          <p:cNvSpPr>
            <a:spLocks noGrp="1"/>
          </p:cNvSpPr>
          <p:nvPr>
            <p:ph idx="1"/>
          </p:nvPr>
        </p:nvSpPr>
        <p:spPr/>
        <p:txBody>
          <a:bodyPr/>
          <a:lstStyle/>
          <a:p>
            <a:r>
              <a:rPr lang="en-US" dirty="0"/>
              <a:t>Pre-class:</a:t>
            </a:r>
          </a:p>
          <a:p>
            <a:pPr lvl="1"/>
            <a:r>
              <a:rPr lang="en-US" dirty="0"/>
              <a:t>Course design, overview, requirements</a:t>
            </a:r>
          </a:p>
          <a:p>
            <a:pPr lvl="1"/>
            <a:r>
              <a:rPr lang="en-US" dirty="0"/>
              <a:t>A brief history of data science</a:t>
            </a:r>
          </a:p>
          <a:p>
            <a:pPr lvl="1"/>
            <a:r>
              <a:rPr lang="en-US" dirty="0"/>
              <a:t>Building a data scientist mindset</a:t>
            </a:r>
          </a:p>
          <a:p>
            <a:r>
              <a:rPr lang="en-US" dirty="0"/>
              <a:t>In-class:</a:t>
            </a:r>
          </a:p>
          <a:p>
            <a:pPr lvl="1"/>
            <a:r>
              <a:rPr lang="en-US" dirty="0"/>
              <a:t>Introductions</a:t>
            </a:r>
          </a:p>
          <a:p>
            <a:pPr lvl="1"/>
            <a:r>
              <a:rPr lang="en-US" dirty="0"/>
              <a:t>Zoom norms</a:t>
            </a:r>
          </a:p>
          <a:p>
            <a:pPr lvl="1"/>
            <a:r>
              <a:rPr lang="en-US" dirty="0"/>
              <a:t>Course design input/questions</a:t>
            </a:r>
          </a:p>
          <a:p>
            <a:pPr lvl="1"/>
            <a:r>
              <a:rPr lang="en-US" dirty="0"/>
              <a:t>Mindset exercise</a:t>
            </a:r>
          </a:p>
        </p:txBody>
      </p:sp>
      <p:sp>
        <p:nvSpPr>
          <p:cNvPr id="4" name="Slide Number Placeholder 3">
            <a:extLst>
              <a:ext uri="{FF2B5EF4-FFF2-40B4-BE49-F238E27FC236}">
                <a16:creationId xmlns:a16="http://schemas.microsoft.com/office/drawing/2014/main" id="{E0315B02-BF11-8247-9542-3E5682BBF3E7}"/>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3477532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C53A-6D05-40A4-BC52-694E501AC8DB}"/>
              </a:ext>
            </a:extLst>
          </p:cNvPr>
          <p:cNvSpPr>
            <a:spLocks noGrp="1"/>
          </p:cNvSpPr>
          <p:nvPr>
            <p:ph type="title"/>
          </p:nvPr>
        </p:nvSpPr>
        <p:spPr/>
        <p:txBody>
          <a:bodyPr/>
          <a:lstStyle/>
          <a:p>
            <a:r>
              <a:rPr lang="en-US" dirty="0"/>
              <a:t>Sexy Data Scientists and Big Data</a:t>
            </a:r>
          </a:p>
        </p:txBody>
      </p:sp>
      <p:sp>
        <p:nvSpPr>
          <p:cNvPr id="3" name="Content Placeholder 2">
            <a:extLst>
              <a:ext uri="{FF2B5EF4-FFF2-40B4-BE49-F238E27FC236}">
                <a16:creationId xmlns:a16="http://schemas.microsoft.com/office/drawing/2014/main" id="{4189B4AA-6C23-4A7D-ACB7-F9BE7AAD7778}"/>
              </a:ext>
            </a:extLst>
          </p:cNvPr>
          <p:cNvSpPr>
            <a:spLocks noGrp="1"/>
          </p:cNvSpPr>
          <p:nvPr>
            <p:ph idx="1"/>
          </p:nvPr>
        </p:nvSpPr>
        <p:spPr/>
        <p:txBody>
          <a:bodyPr/>
          <a:lstStyle/>
          <a:p>
            <a:r>
              <a:rPr lang="en-US" u="sng" dirty="0"/>
              <a:t>2005 – now</a:t>
            </a:r>
            <a:r>
              <a:rPr lang="en-US" dirty="0"/>
              <a:t>: Federal government reports emphasize importance of supporting data science</a:t>
            </a:r>
          </a:p>
          <a:p>
            <a:r>
              <a:rPr lang="en-US" dirty="0"/>
              <a:t>Data is sexy?</a:t>
            </a:r>
          </a:p>
          <a:p>
            <a:pPr lvl="1"/>
            <a:r>
              <a:rPr lang="en-US" dirty="0">
                <a:hlinkClick r:id="rId2"/>
              </a:rPr>
              <a:t>Hal Varian</a:t>
            </a:r>
            <a:r>
              <a:rPr lang="en-US" dirty="0"/>
              <a:t>: “the sexy job in the next ten years will be statisticians.” (2009)</a:t>
            </a:r>
          </a:p>
          <a:p>
            <a:pPr lvl="1"/>
            <a:r>
              <a:rPr lang="en-US" i="1" dirty="0">
                <a:hlinkClick r:id="rId3"/>
              </a:rPr>
              <a:t>HBR</a:t>
            </a:r>
            <a:r>
              <a:rPr lang="en-US" i="1" dirty="0"/>
              <a:t>: </a:t>
            </a:r>
            <a:r>
              <a:rPr lang="en-US" dirty="0"/>
              <a:t>“data scientist is the sexiest job of the 21</a:t>
            </a:r>
            <a:r>
              <a:rPr lang="en-US" baseline="30000" dirty="0"/>
              <a:t>st</a:t>
            </a:r>
            <a:r>
              <a:rPr lang="en-US" dirty="0"/>
              <a:t> century” (2012)</a:t>
            </a:r>
          </a:p>
          <a:p>
            <a:r>
              <a:rPr lang="en-US" u="sng" dirty="0"/>
              <a:t>2010 – 2016</a:t>
            </a:r>
            <a:r>
              <a:rPr lang="en-US" dirty="0"/>
              <a:t>: huge volumes of data being generated need specialized analytics infrastructures</a:t>
            </a:r>
          </a:p>
          <a:p>
            <a:pPr lvl="1"/>
            <a:r>
              <a:rPr lang="en-US" dirty="0">
                <a:hlinkClick r:id="rId4"/>
              </a:rPr>
              <a:t>Hadoop</a:t>
            </a:r>
            <a:r>
              <a:rPr lang="en-US" dirty="0"/>
              <a:t>, </a:t>
            </a:r>
            <a:r>
              <a:rPr lang="en-US" dirty="0">
                <a:hlinkClick r:id="rId5"/>
              </a:rPr>
              <a:t>Spark</a:t>
            </a:r>
            <a:r>
              <a:rPr lang="en-US" dirty="0"/>
              <a:t>, </a:t>
            </a:r>
            <a:r>
              <a:rPr lang="en-US" dirty="0">
                <a:hlinkClick r:id="rId6"/>
              </a:rPr>
              <a:t>Hive</a:t>
            </a:r>
            <a:r>
              <a:rPr lang="en-US" dirty="0"/>
              <a:t>, </a:t>
            </a:r>
            <a:r>
              <a:rPr lang="en-US" dirty="0">
                <a:hlinkClick r:id="rId7"/>
              </a:rPr>
              <a:t>AWS</a:t>
            </a:r>
            <a:r>
              <a:rPr lang="en-US" dirty="0"/>
              <a:t>, </a:t>
            </a:r>
            <a:r>
              <a:rPr lang="en-US" dirty="0">
                <a:hlinkClick r:id="rId8"/>
              </a:rPr>
              <a:t>Azure</a:t>
            </a:r>
            <a:r>
              <a:rPr lang="en-US" dirty="0"/>
              <a:t>, pipelines, lakes, </a:t>
            </a:r>
            <a:r>
              <a:rPr lang="en-US" i="1" dirty="0"/>
              <a:t>etc</a:t>
            </a:r>
            <a:r>
              <a:rPr lang="en-US" dirty="0"/>
              <a:t>.</a:t>
            </a:r>
          </a:p>
          <a:p>
            <a:pPr lvl="1"/>
            <a:r>
              <a:rPr lang="en-US" dirty="0"/>
              <a:t>This class will use “medium data” </a:t>
            </a:r>
            <a:r>
              <a:rPr lang="en-US" dirty="0">
                <a:sym typeface="Wingdings" panose="05000000000000000000" pitchFamily="2" charset="2"/>
              </a:rPr>
              <a:t> bigger than what Excel can handle but it still fits into memory</a:t>
            </a:r>
          </a:p>
          <a:p>
            <a:r>
              <a:rPr lang="en-US" u="sng" dirty="0">
                <a:sym typeface="Wingdings" panose="05000000000000000000" pitchFamily="2" charset="2"/>
              </a:rPr>
              <a:t>2016 – present</a:t>
            </a:r>
            <a:r>
              <a:rPr lang="en-US" dirty="0">
                <a:sym typeface="Wingdings" panose="05000000000000000000" pitchFamily="2" charset="2"/>
              </a:rPr>
              <a:t>: social good; fairness, accountability, transparency, ethics (FATE); human-centered</a:t>
            </a:r>
          </a:p>
          <a:p>
            <a:pPr lvl="1"/>
            <a:r>
              <a:rPr lang="en-US" dirty="0">
                <a:sym typeface="Wingdings" panose="05000000000000000000" pitchFamily="2" charset="2"/>
              </a:rPr>
              <a:t>It turns out that data science can be used for not-so-good purposes; need to design “good” in</a:t>
            </a:r>
            <a:endParaRPr lang="en-US" dirty="0"/>
          </a:p>
        </p:txBody>
      </p:sp>
      <p:sp>
        <p:nvSpPr>
          <p:cNvPr id="4" name="Slide Number Placeholder 3">
            <a:extLst>
              <a:ext uri="{FF2B5EF4-FFF2-40B4-BE49-F238E27FC236}">
                <a16:creationId xmlns:a16="http://schemas.microsoft.com/office/drawing/2014/main" id="{496C2162-5DE8-45C5-BDA7-D64C56ECA5E4}"/>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1462218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32DAD9-FC2F-4862-83FE-D51859F95D29}"/>
              </a:ext>
            </a:extLst>
          </p:cNvPr>
          <p:cNvSpPr>
            <a:spLocks noGrp="1"/>
          </p:cNvSpPr>
          <p:nvPr>
            <p:ph type="title"/>
          </p:nvPr>
        </p:nvSpPr>
        <p:spPr/>
        <p:txBody>
          <a:bodyPr/>
          <a:lstStyle/>
          <a:p>
            <a:r>
              <a:rPr lang="en-US" dirty="0"/>
              <a:t>Data-centered </a:t>
            </a:r>
            <a:r>
              <a:rPr lang="en-US" i="1" dirty="0"/>
              <a:t>vs</a:t>
            </a:r>
            <a:r>
              <a:rPr lang="en-US" dirty="0"/>
              <a:t>. Human-centered </a:t>
            </a:r>
          </a:p>
        </p:txBody>
      </p:sp>
      <p:sp>
        <p:nvSpPr>
          <p:cNvPr id="6" name="Content Placeholder 5">
            <a:extLst>
              <a:ext uri="{FF2B5EF4-FFF2-40B4-BE49-F238E27FC236}">
                <a16:creationId xmlns:a16="http://schemas.microsoft.com/office/drawing/2014/main" id="{DA5DC4FB-69B0-4B8C-91DB-F5772D66714E}"/>
              </a:ext>
            </a:extLst>
          </p:cNvPr>
          <p:cNvSpPr>
            <a:spLocks noGrp="1"/>
          </p:cNvSpPr>
          <p:nvPr>
            <p:ph idx="1"/>
          </p:nvPr>
        </p:nvSpPr>
        <p:spPr/>
        <p:txBody>
          <a:bodyPr/>
          <a:lstStyle/>
          <a:p>
            <a:r>
              <a:rPr lang="en-US" dirty="0"/>
              <a:t>Do you care more about the data or the people?</a:t>
            </a:r>
          </a:p>
          <a:p>
            <a:endParaRPr lang="en-US" b="1" dirty="0"/>
          </a:p>
          <a:p>
            <a:endParaRPr lang="en-US" dirty="0"/>
          </a:p>
          <a:p>
            <a:endParaRPr lang="en-US" dirty="0"/>
          </a:p>
          <a:p>
            <a:endParaRPr lang="en-US" dirty="0"/>
          </a:p>
          <a:p>
            <a:endParaRPr lang="en-US" dirty="0"/>
          </a:p>
          <a:p>
            <a:endParaRPr lang="en-US" dirty="0"/>
          </a:p>
          <a:p>
            <a:endParaRPr lang="en-US" dirty="0"/>
          </a:p>
          <a:p>
            <a:r>
              <a:rPr lang="en-US" dirty="0"/>
              <a:t>&gt;90% of data science education focuses on data-centered perspectives</a:t>
            </a:r>
          </a:p>
        </p:txBody>
      </p:sp>
      <p:sp>
        <p:nvSpPr>
          <p:cNvPr id="4" name="Slide Number Placeholder 3">
            <a:extLst>
              <a:ext uri="{FF2B5EF4-FFF2-40B4-BE49-F238E27FC236}">
                <a16:creationId xmlns:a16="http://schemas.microsoft.com/office/drawing/2014/main" id="{C06D8E4E-EBA2-4EB8-AE0C-983535258E01}"/>
              </a:ext>
            </a:extLst>
          </p:cNvPr>
          <p:cNvSpPr>
            <a:spLocks noGrp="1"/>
          </p:cNvSpPr>
          <p:nvPr>
            <p:ph type="sldNum" sz="quarter" idx="12"/>
          </p:nvPr>
        </p:nvSpPr>
        <p:spPr/>
        <p:txBody>
          <a:bodyPr/>
          <a:lstStyle/>
          <a:p>
            <a:fld id="{D57F1E4F-1CFF-5643-939E-217C01CDF565}" type="slidenum">
              <a:rPr lang="en-US" smtClean="0"/>
              <a:pPr/>
              <a:t>20</a:t>
            </a:fld>
            <a:endParaRPr lang="en-US" dirty="0"/>
          </a:p>
        </p:txBody>
      </p:sp>
      <p:graphicFrame>
        <p:nvGraphicFramePr>
          <p:cNvPr id="7" name="Table 7">
            <a:extLst>
              <a:ext uri="{FF2B5EF4-FFF2-40B4-BE49-F238E27FC236}">
                <a16:creationId xmlns:a16="http://schemas.microsoft.com/office/drawing/2014/main" id="{C24DEDE6-2FFA-4E66-88F1-A8B2E9ABDCC5}"/>
              </a:ext>
            </a:extLst>
          </p:cNvPr>
          <p:cNvGraphicFramePr>
            <a:graphicFrameLocks noGrp="1"/>
          </p:cNvGraphicFramePr>
          <p:nvPr>
            <p:extLst>
              <p:ext uri="{D42A27DB-BD31-4B8C-83A1-F6EECF244321}">
                <p14:modId xmlns:p14="http://schemas.microsoft.com/office/powerpoint/2010/main" val="42671308"/>
              </p:ext>
            </p:extLst>
          </p:nvPr>
        </p:nvGraphicFramePr>
        <p:xfrm>
          <a:off x="1643585" y="2408541"/>
          <a:ext cx="8904828" cy="2595880"/>
        </p:xfrm>
        <a:graphic>
          <a:graphicData uri="http://schemas.openxmlformats.org/drawingml/2006/table">
            <a:tbl>
              <a:tblPr firstRow="1" bandRow="1">
                <a:tableStyleId>{5C22544A-7EE6-4342-B048-85BDC9FD1C3A}</a:tableStyleId>
              </a:tblPr>
              <a:tblGrid>
                <a:gridCol w="1139808">
                  <a:extLst>
                    <a:ext uri="{9D8B030D-6E8A-4147-A177-3AD203B41FA5}">
                      <a16:colId xmlns:a16="http://schemas.microsoft.com/office/drawing/2014/main" val="1749022053"/>
                    </a:ext>
                  </a:extLst>
                </a:gridCol>
                <a:gridCol w="3882510">
                  <a:extLst>
                    <a:ext uri="{9D8B030D-6E8A-4147-A177-3AD203B41FA5}">
                      <a16:colId xmlns:a16="http://schemas.microsoft.com/office/drawing/2014/main" val="299705918"/>
                    </a:ext>
                  </a:extLst>
                </a:gridCol>
                <a:gridCol w="3882510">
                  <a:extLst>
                    <a:ext uri="{9D8B030D-6E8A-4147-A177-3AD203B41FA5}">
                      <a16:colId xmlns:a16="http://schemas.microsoft.com/office/drawing/2014/main" val="2488197311"/>
                    </a:ext>
                  </a:extLst>
                </a:gridCol>
              </a:tblGrid>
              <a:tr h="370840">
                <a:tc>
                  <a:txBody>
                    <a:bodyPr/>
                    <a:lstStyle/>
                    <a:p>
                      <a:endParaRPr lang="en-US" dirty="0"/>
                    </a:p>
                  </a:txBody>
                  <a:tcPr/>
                </a:tc>
                <a:tc>
                  <a:txBody>
                    <a:bodyPr/>
                    <a:lstStyle/>
                    <a:p>
                      <a:r>
                        <a:rPr lang="en-US" u="sng" dirty="0"/>
                        <a:t>Data-centered</a:t>
                      </a:r>
                    </a:p>
                  </a:txBody>
                  <a:tcPr/>
                </a:tc>
                <a:tc>
                  <a:txBody>
                    <a:bodyPr/>
                    <a:lstStyle/>
                    <a:p>
                      <a:r>
                        <a:rPr lang="en-US" u="sng" dirty="0"/>
                        <a:t>Human-centered</a:t>
                      </a:r>
                    </a:p>
                  </a:txBody>
                  <a:tcPr/>
                </a:tc>
                <a:extLst>
                  <a:ext uri="{0D108BD9-81ED-4DB2-BD59-A6C34878D82A}">
                    <a16:rowId xmlns:a16="http://schemas.microsoft.com/office/drawing/2014/main" val="810146347"/>
                  </a:ext>
                </a:extLst>
              </a:tr>
              <a:tr h="370840">
                <a:tc>
                  <a:txBody>
                    <a:bodyPr/>
                    <a:lstStyle/>
                    <a:p>
                      <a:r>
                        <a:rPr lang="en-US" i="1" dirty="0"/>
                        <a:t>Who</a:t>
                      </a:r>
                    </a:p>
                  </a:txBody>
                  <a:tcPr/>
                </a:tc>
                <a:tc>
                  <a:txBody>
                    <a:bodyPr/>
                    <a:lstStyle/>
                    <a:p>
                      <a:r>
                        <a:rPr lang="en-US" dirty="0"/>
                        <a:t>Unicorn expert-hacker-engineer</a:t>
                      </a:r>
                    </a:p>
                  </a:txBody>
                  <a:tcPr/>
                </a:tc>
                <a:tc>
                  <a:txBody>
                    <a:bodyPr/>
                    <a:lstStyle/>
                    <a:p>
                      <a:r>
                        <a:rPr lang="en-US" dirty="0"/>
                        <a:t>Anyone with a question</a:t>
                      </a:r>
                    </a:p>
                  </a:txBody>
                  <a:tcPr/>
                </a:tc>
                <a:extLst>
                  <a:ext uri="{0D108BD9-81ED-4DB2-BD59-A6C34878D82A}">
                    <a16:rowId xmlns:a16="http://schemas.microsoft.com/office/drawing/2014/main" val="3073488917"/>
                  </a:ext>
                </a:extLst>
              </a:tr>
              <a:tr h="370840">
                <a:tc>
                  <a:txBody>
                    <a:bodyPr/>
                    <a:lstStyle/>
                    <a:p>
                      <a:r>
                        <a:rPr lang="en-US" i="1" dirty="0"/>
                        <a:t>What</a:t>
                      </a:r>
                    </a:p>
                  </a:txBody>
                  <a:tcPr/>
                </a:tc>
                <a:tc>
                  <a:txBody>
                    <a:bodyPr/>
                    <a:lstStyle/>
                    <a:p>
                      <a:r>
                        <a:rPr lang="en-US" dirty="0"/>
                        <a:t>How </a:t>
                      </a:r>
                      <a:r>
                        <a:rPr lang="en-US" i="0" u="sng" dirty="0"/>
                        <a:t>to do</a:t>
                      </a:r>
                      <a:r>
                        <a:rPr lang="en-US" i="0" u="none" dirty="0"/>
                        <a:t> data science</a:t>
                      </a:r>
                      <a:endParaRPr lang="en-US" dirty="0"/>
                    </a:p>
                  </a:txBody>
                  <a:tcPr/>
                </a:tc>
                <a:tc>
                  <a:txBody>
                    <a:bodyPr/>
                    <a:lstStyle/>
                    <a:p>
                      <a:r>
                        <a:rPr lang="en-US" dirty="0"/>
                        <a:t>How </a:t>
                      </a:r>
                      <a:r>
                        <a:rPr lang="en-US" u="sng" dirty="0"/>
                        <a:t>to be</a:t>
                      </a:r>
                      <a:r>
                        <a:rPr lang="en-US" u="none" dirty="0"/>
                        <a:t> a data scientist</a:t>
                      </a:r>
                      <a:endParaRPr lang="en-US" dirty="0"/>
                    </a:p>
                  </a:txBody>
                  <a:tcPr/>
                </a:tc>
                <a:extLst>
                  <a:ext uri="{0D108BD9-81ED-4DB2-BD59-A6C34878D82A}">
                    <a16:rowId xmlns:a16="http://schemas.microsoft.com/office/drawing/2014/main" val="2490316643"/>
                  </a:ext>
                </a:extLst>
              </a:tr>
              <a:tr h="370840">
                <a:tc>
                  <a:txBody>
                    <a:bodyPr/>
                    <a:lstStyle/>
                    <a:p>
                      <a:r>
                        <a:rPr lang="en-US" i="1" dirty="0"/>
                        <a:t>Where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CS, stats, math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INFO, social sciences, real world</a:t>
                      </a:r>
                    </a:p>
                  </a:txBody>
                  <a:tcPr/>
                </a:tc>
                <a:extLst>
                  <a:ext uri="{0D108BD9-81ED-4DB2-BD59-A6C34878D82A}">
                    <a16:rowId xmlns:a16="http://schemas.microsoft.com/office/drawing/2014/main" val="2378120741"/>
                  </a:ext>
                </a:extLst>
              </a:tr>
              <a:tr h="370840">
                <a:tc>
                  <a:txBody>
                    <a:bodyPr/>
                    <a:lstStyle/>
                    <a:p>
                      <a:r>
                        <a:rPr lang="en-US" i="1" dirty="0"/>
                        <a:t>When</a:t>
                      </a:r>
                    </a:p>
                  </a:txBody>
                  <a:tcPr/>
                </a:tc>
                <a:tc>
                  <a:txBody>
                    <a:bodyPr/>
                    <a:lstStyle/>
                    <a:p>
                      <a:r>
                        <a:rPr lang="en-US" dirty="0"/>
                        <a:t>On the job</a:t>
                      </a:r>
                    </a:p>
                  </a:txBody>
                  <a:tcPr/>
                </a:tc>
                <a:tc>
                  <a:txBody>
                    <a:bodyPr/>
                    <a:lstStyle/>
                    <a:p>
                      <a:r>
                        <a:rPr lang="en-US" dirty="0"/>
                        <a:t>As a citizen</a:t>
                      </a:r>
                    </a:p>
                  </a:txBody>
                  <a:tcPr/>
                </a:tc>
                <a:extLst>
                  <a:ext uri="{0D108BD9-81ED-4DB2-BD59-A6C34878D82A}">
                    <a16:rowId xmlns:a16="http://schemas.microsoft.com/office/drawing/2014/main" val="766422201"/>
                  </a:ext>
                </a:extLst>
              </a:tr>
              <a:tr h="370840">
                <a:tc>
                  <a:txBody>
                    <a:bodyPr/>
                    <a:lstStyle/>
                    <a:p>
                      <a:r>
                        <a:rPr lang="en-US" i="1" dirty="0"/>
                        <a:t>Why</a:t>
                      </a:r>
                    </a:p>
                  </a:txBody>
                  <a:tcPr/>
                </a:tc>
                <a:tc>
                  <a:txBody>
                    <a:bodyPr/>
                    <a:lstStyle/>
                    <a:p>
                      <a:r>
                        <a:rPr lang="en-US" dirty="0"/>
                        <a:t>Because data can help </a:t>
                      </a:r>
                      <a:r>
                        <a:rPr lang="en-US" u="sng" dirty="0"/>
                        <a:t>something</a:t>
                      </a:r>
                    </a:p>
                  </a:txBody>
                  <a:tcPr/>
                </a:tc>
                <a:tc>
                  <a:txBody>
                    <a:bodyPr/>
                    <a:lstStyle/>
                    <a:p>
                      <a:r>
                        <a:rPr lang="en-US" dirty="0"/>
                        <a:t>Because data can help </a:t>
                      </a:r>
                      <a:r>
                        <a:rPr lang="en-US" u="sng" dirty="0"/>
                        <a:t>someone</a:t>
                      </a:r>
                    </a:p>
                  </a:txBody>
                  <a:tcPr/>
                </a:tc>
                <a:extLst>
                  <a:ext uri="{0D108BD9-81ED-4DB2-BD59-A6C34878D82A}">
                    <a16:rowId xmlns:a16="http://schemas.microsoft.com/office/drawing/2014/main" val="3225076401"/>
                  </a:ext>
                </a:extLst>
              </a:tr>
              <a:tr h="370840">
                <a:tc>
                  <a:txBody>
                    <a:bodyPr/>
                    <a:lstStyle/>
                    <a:p>
                      <a:r>
                        <a:rPr lang="en-US" i="1" dirty="0"/>
                        <a:t>How</a:t>
                      </a:r>
                    </a:p>
                  </a:txBody>
                  <a:tcPr/>
                </a:tc>
                <a:tc>
                  <a:txBody>
                    <a:bodyPr/>
                    <a:lstStyle/>
                    <a:p>
                      <a:r>
                        <a:rPr lang="en-US" dirty="0"/>
                        <a:t>Life-cycles, frameworks, processes</a:t>
                      </a:r>
                    </a:p>
                  </a:txBody>
                  <a:tcPr/>
                </a:tc>
                <a:tc>
                  <a:txBody>
                    <a:bodyPr/>
                    <a:lstStyle/>
                    <a:p>
                      <a:r>
                        <a:rPr lang="en-US" dirty="0"/>
                        <a:t>Context, participation, responsibility</a:t>
                      </a:r>
                    </a:p>
                  </a:txBody>
                  <a:tcPr/>
                </a:tc>
                <a:extLst>
                  <a:ext uri="{0D108BD9-81ED-4DB2-BD59-A6C34878D82A}">
                    <a16:rowId xmlns:a16="http://schemas.microsoft.com/office/drawing/2014/main" val="3992140697"/>
                  </a:ext>
                </a:extLst>
              </a:tr>
            </a:tbl>
          </a:graphicData>
        </a:graphic>
      </p:graphicFrame>
    </p:spTree>
    <p:extLst>
      <p:ext uri="{BB962C8B-B14F-4D97-AF65-F5344CB8AC3E}">
        <p14:creationId xmlns:p14="http://schemas.microsoft.com/office/powerpoint/2010/main" val="259292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99F15-C13D-4305-8BE4-97C574CFAA78}"/>
              </a:ext>
            </a:extLst>
          </p:cNvPr>
          <p:cNvSpPr>
            <a:spLocks noGrp="1"/>
          </p:cNvSpPr>
          <p:nvPr>
            <p:ph type="title"/>
          </p:nvPr>
        </p:nvSpPr>
        <p:spPr/>
        <p:txBody>
          <a:bodyPr/>
          <a:lstStyle/>
          <a:p>
            <a:r>
              <a:rPr lang="en-US" dirty="0"/>
              <a:t>Real Data Scientists Use Venn Diagrams</a:t>
            </a:r>
          </a:p>
        </p:txBody>
      </p:sp>
      <p:pic>
        <p:nvPicPr>
          <p:cNvPr id="6" name="Content Placeholder 5" descr="A picture containing fruit&#10;&#10;Description automatically generated">
            <a:extLst>
              <a:ext uri="{FF2B5EF4-FFF2-40B4-BE49-F238E27FC236}">
                <a16:creationId xmlns:a16="http://schemas.microsoft.com/office/drawing/2014/main" id="{5967B7CA-8311-439F-AB8A-B8E4189E3E4F}"/>
              </a:ext>
            </a:extLst>
          </p:cNvPr>
          <p:cNvPicPr>
            <a:picLocks noGrp="1" noChangeAspect="1"/>
          </p:cNvPicPr>
          <p:nvPr>
            <p:ph idx="1"/>
          </p:nvPr>
        </p:nvPicPr>
        <p:blipFill>
          <a:blip r:embed="rId2"/>
          <a:stretch>
            <a:fillRect/>
          </a:stretch>
        </p:blipFill>
        <p:spPr>
          <a:xfrm>
            <a:off x="1981199" y="1775724"/>
            <a:ext cx="8229600" cy="4630763"/>
          </a:xfrm>
        </p:spPr>
      </p:pic>
      <p:sp>
        <p:nvSpPr>
          <p:cNvPr id="4" name="Slide Number Placeholder 3">
            <a:extLst>
              <a:ext uri="{FF2B5EF4-FFF2-40B4-BE49-F238E27FC236}">
                <a16:creationId xmlns:a16="http://schemas.microsoft.com/office/drawing/2014/main" id="{A5F4C868-B6E7-41F9-B3A4-2026B67A990C}"/>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
        <p:nvSpPr>
          <p:cNvPr id="8" name="TextBox 7">
            <a:extLst>
              <a:ext uri="{FF2B5EF4-FFF2-40B4-BE49-F238E27FC236}">
                <a16:creationId xmlns:a16="http://schemas.microsoft.com/office/drawing/2014/main" id="{751A6596-08A7-4CFF-B53B-C037FC2E3859}"/>
              </a:ext>
            </a:extLst>
          </p:cNvPr>
          <p:cNvSpPr txBox="1"/>
          <p:nvPr/>
        </p:nvSpPr>
        <p:spPr>
          <a:xfrm>
            <a:off x="-3350" y="6611779"/>
            <a:ext cx="10182329" cy="246221"/>
          </a:xfrm>
          <a:prstGeom prst="rect">
            <a:avLst/>
          </a:prstGeom>
          <a:noFill/>
        </p:spPr>
        <p:txBody>
          <a:bodyPr wrap="square">
            <a:spAutoFit/>
          </a:bodyPr>
          <a:lstStyle/>
          <a:p>
            <a:r>
              <a:rPr lang="en-US" sz="1000" dirty="0" err="1"/>
              <a:t>Tunkelang</a:t>
            </a:r>
            <a:r>
              <a:rPr lang="en-US" sz="1000" dirty="0"/>
              <a:t>, D. Data Science: </a:t>
            </a:r>
            <a:r>
              <a:rPr lang="en-US" sz="1000" dirty="0">
                <a:hlinkClick r:id="rId3"/>
              </a:rPr>
              <a:t>A Mindset for Productivity</a:t>
            </a:r>
            <a:r>
              <a:rPr lang="en-US" sz="1000" dirty="0"/>
              <a:t>.</a:t>
            </a:r>
          </a:p>
        </p:txBody>
      </p:sp>
    </p:spTree>
    <p:extLst>
      <p:ext uri="{BB962C8B-B14F-4D97-AF65-F5344CB8AC3E}">
        <p14:creationId xmlns:p14="http://schemas.microsoft.com/office/powerpoint/2010/main" val="2776999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158A9-C7F9-45A8-A045-C444E8EC4021}"/>
              </a:ext>
            </a:extLst>
          </p:cNvPr>
          <p:cNvSpPr>
            <a:spLocks noGrp="1"/>
          </p:cNvSpPr>
          <p:nvPr>
            <p:ph type="title"/>
          </p:nvPr>
        </p:nvSpPr>
        <p:spPr/>
        <p:txBody>
          <a:bodyPr/>
          <a:lstStyle/>
          <a:p>
            <a:r>
              <a:rPr lang="en-US" dirty="0"/>
              <a:t>…and flow charts</a:t>
            </a:r>
          </a:p>
        </p:txBody>
      </p:sp>
      <p:pic>
        <p:nvPicPr>
          <p:cNvPr id="6" name="Content Placeholder 5" descr="A picture containing indoor, person, toy, doll&#10;&#10;Description automatically generated">
            <a:extLst>
              <a:ext uri="{FF2B5EF4-FFF2-40B4-BE49-F238E27FC236}">
                <a16:creationId xmlns:a16="http://schemas.microsoft.com/office/drawing/2014/main" id="{630715D8-FE39-4FE4-B7EC-985AF3EAB925}"/>
              </a:ext>
            </a:extLst>
          </p:cNvPr>
          <p:cNvPicPr>
            <a:picLocks noGrp="1" noChangeAspect="1"/>
          </p:cNvPicPr>
          <p:nvPr>
            <p:ph idx="1"/>
          </p:nvPr>
        </p:nvPicPr>
        <p:blipFill>
          <a:blip r:embed="rId2"/>
          <a:stretch>
            <a:fillRect/>
          </a:stretch>
        </p:blipFill>
        <p:spPr>
          <a:xfrm>
            <a:off x="2733675" y="1571538"/>
            <a:ext cx="6724650" cy="4572000"/>
          </a:xfrm>
        </p:spPr>
      </p:pic>
      <p:sp>
        <p:nvSpPr>
          <p:cNvPr id="4" name="Slide Number Placeholder 3">
            <a:extLst>
              <a:ext uri="{FF2B5EF4-FFF2-40B4-BE49-F238E27FC236}">
                <a16:creationId xmlns:a16="http://schemas.microsoft.com/office/drawing/2014/main" id="{B5EC5C20-5C98-46CF-9E87-7523D1D58C45}"/>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
        <p:nvSpPr>
          <p:cNvPr id="7" name="Rectangle 6">
            <a:extLst>
              <a:ext uri="{FF2B5EF4-FFF2-40B4-BE49-F238E27FC236}">
                <a16:creationId xmlns:a16="http://schemas.microsoft.com/office/drawing/2014/main" id="{89E4217D-9F40-436A-988F-3054706A2DE1}"/>
              </a:ext>
            </a:extLst>
          </p:cNvPr>
          <p:cNvSpPr/>
          <p:nvPr/>
        </p:nvSpPr>
        <p:spPr>
          <a:xfrm>
            <a:off x="4329970" y="1571538"/>
            <a:ext cx="3532057" cy="830997"/>
          </a:xfrm>
          <a:prstGeom prst="rect">
            <a:avLst/>
          </a:prstGeom>
          <a:noFill/>
        </p:spPr>
        <p:txBody>
          <a:bodyPr wrap="none" lIns="91440" tIns="45720" rIns="91440" bIns="45720">
            <a:spAutoFit/>
          </a:bodyPr>
          <a:lstStyle/>
          <a:p>
            <a:pPr algn="ctr"/>
            <a:r>
              <a:rPr lang="en-US" sz="4800" b="1" cap="none" spc="0" dirty="0">
                <a:ln w="19050">
                  <a:solidFill>
                    <a:schemeClr val="tx1"/>
                  </a:solidFill>
                  <a:prstDash val="solid"/>
                </a:ln>
                <a:solidFill>
                  <a:schemeClr val="bg1"/>
                </a:solidFill>
                <a:effectLst>
                  <a:outerShdw blurRad="38100" dist="22860" dir="5400000" algn="tl" rotWithShape="0">
                    <a:srgbClr val="000000">
                      <a:alpha val="30000"/>
                    </a:srgbClr>
                  </a:outerShdw>
                </a:effectLst>
                <a:latin typeface="Impact" panose="020B0806030902050204" pitchFamily="34" charset="0"/>
              </a:rPr>
              <a:t>FLOW CHARTS</a:t>
            </a:r>
          </a:p>
        </p:txBody>
      </p:sp>
      <p:sp>
        <p:nvSpPr>
          <p:cNvPr id="9" name="Rectangle 8">
            <a:extLst>
              <a:ext uri="{FF2B5EF4-FFF2-40B4-BE49-F238E27FC236}">
                <a16:creationId xmlns:a16="http://schemas.microsoft.com/office/drawing/2014/main" id="{3224DF4B-308A-47E9-89A9-12DAF20D4A4E}"/>
              </a:ext>
            </a:extLst>
          </p:cNvPr>
          <p:cNvSpPr/>
          <p:nvPr/>
        </p:nvSpPr>
        <p:spPr>
          <a:xfrm>
            <a:off x="2702124" y="5312541"/>
            <a:ext cx="6787756" cy="830997"/>
          </a:xfrm>
          <a:prstGeom prst="rect">
            <a:avLst/>
          </a:prstGeom>
          <a:noFill/>
        </p:spPr>
        <p:txBody>
          <a:bodyPr wrap="none" lIns="91440" tIns="45720" rIns="91440" bIns="45720">
            <a:spAutoFit/>
          </a:bodyPr>
          <a:lstStyle/>
          <a:p>
            <a:pPr algn="ctr"/>
            <a:r>
              <a:rPr lang="en-US" sz="4800" b="1" cap="none" spc="0" dirty="0">
                <a:ln w="19050">
                  <a:solidFill>
                    <a:schemeClr val="tx1"/>
                  </a:solidFill>
                  <a:prstDash val="solid"/>
                </a:ln>
                <a:solidFill>
                  <a:schemeClr val="bg1"/>
                </a:solidFill>
                <a:effectLst>
                  <a:outerShdw blurRad="38100" dist="22860" dir="5400000" algn="tl" rotWithShape="0">
                    <a:srgbClr val="000000">
                      <a:alpha val="30000"/>
                    </a:srgbClr>
                  </a:outerShdw>
                </a:effectLst>
                <a:latin typeface="Impact" panose="020B0806030902050204" pitchFamily="34" charset="0"/>
              </a:rPr>
              <a:t>FLOW CHARTS EVERYWHERE</a:t>
            </a:r>
          </a:p>
        </p:txBody>
      </p:sp>
    </p:spTree>
    <p:extLst>
      <p:ext uri="{BB962C8B-B14F-4D97-AF65-F5344CB8AC3E}">
        <p14:creationId xmlns:p14="http://schemas.microsoft.com/office/powerpoint/2010/main" val="3766961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D2958-4321-4B79-8445-1C85975D0430}"/>
              </a:ext>
            </a:extLst>
          </p:cNvPr>
          <p:cNvSpPr>
            <a:spLocks noGrp="1"/>
          </p:cNvSpPr>
          <p:nvPr>
            <p:ph type="title"/>
          </p:nvPr>
        </p:nvSpPr>
        <p:spPr/>
        <p:txBody>
          <a:bodyPr/>
          <a:lstStyle/>
          <a:p>
            <a:r>
              <a:rPr lang="en-US" dirty="0"/>
              <a:t>CRISP-DM</a:t>
            </a:r>
          </a:p>
        </p:txBody>
      </p:sp>
      <p:pic>
        <p:nvPicPr>
          <p:cNvPr id="6" name="Content Placeholder 5">
            <a:extLst>
              <a:ext uri="{FF2B5EF4-FFF2-40B4-BE49-F238E27FC236}">
                <a16:creationId xmlns:a16="http://schemas.microsoft.com/office/drawing/2014/main" id="{D6C72F3F-8A11-4824-8A08-3A8E4976A966}"/>
              </a:ext>
            </a:extLst>
          </p:cNvPr>
          <p:cNvPicPr>
            <a:picLocks noGrp="1" noChangeAspect="1"/>
          </p:cNvPicPr>
          <p:nvPr>
            <p:ph idx="1"/>
          </p:nvPr>
        </p:nvPicPr>
        <p:blipFill>
          <a:blip r:embed="rId2"/>
          <a:stretch>
            <a:fillRect/>
          </a:stretch>
        </p:blipFill>
        <p:spPr>
          <a:xfrm>
            <a:off x="3814308" y="2017049"/>
            <a:ext cx="4563382" cy="4572000"/>
          </a:xfrm>
        </p:spPr>
      </p:pic>
      <p:sp>
        <p:nvSpPr>
          <p:cNvPr id="4" name="Slide Number Placeholder 3">
            <a:extLst>
              <a:ext uri="{FF2B5EF4-FFF2-40B4-BE49-F238E27FC236}">
                <a16:creationId xmlns:a16="http://schemas.microsoft.com/office/drawing/2014/main" id="{4819DD4A-EE7E-4AC5-8198-57894552754F}"/>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
        <p:nvSpPr>
          <p:cNvPr id="8" name="TextBox 7">
            <a:extLst>
              <a:ext uri="{FF2B5EF4-FFF2-40B4-BE49-F238E27FC236}">
                <a16:creationId xmlns:a16="http://schemas.microsoft.com/office/drawing/2014/main" id="{7EF9346B-79F2-48E4-AE33-FD4545C17943}"/>
              </a:ext>
            </a:extLst>
          </p:cNvPr>
          <p:cNvSpPr txBox="1"/>
          <p:nvPr/>
        </p:nvSpPr>
        <p:spPr>
          <a:xfrm>
            <a:off x="810000" y="1420813"/>
            <a:ext cx="6099348" cy="369332"/>
          </a:xfrm>
          <a:prstGeom prst="rect">
            <a:avLst/>
          </a:prstGeom>
          <a:noFill/>
        </p:spPr>
        <p:txBody>
          <a:bodyPr wrap="square">
            <a:spAutoFit/>
          </a:bodyPr>
          <a:lstStyle/>
          <a:p>
            <a:r>
              <a:rPr lang="en-US" b="1" dirty="0"/>
              <a:t>Cross-industry standard process for data mining</a:t>
            </a:r>
            <a:endParaRPr lang="en-US" dirty="0"/>
          </a:p>
        </p:txBody>
      </p:sp>
    </p:spTree>
    <p:extLst>
      <p:ext uri="{BB962C8B-B14F-4D97-AF65-F5344CB8AC3E}">
        <p14:creationId xmlns:p14="http://schemas.microsoft.com/office/powerpoint/2010/main" val="1043671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1C2B4-DA47-4D13-9414-D4D2A136060C}"/>
              </a:ext>
            </a:extLst>
          </p:cNvPr>
          <p:cNvSpPr>
            <a:spLocks noGrp="1"/>
          </p:cNvSpPr>
          <p:nvPr>
            <p:ph type="title"/>
          </p:nvPr>
        </p:nvSpPr>
        <p:spPr/>
        <p:txBody>
          <a:bodyPr/>
          <a:lstStyle/>
          <a:p>
            <a:r>
              <a:rPr lang="en-US" dirty="0"/>
              <a:t>Data Exploration Life-cycle</a:t>
            </a:r>
          </a:p>
        </p:txBody>
      </p:sp>
      <p:pic>
        <p:nvPicPr>
          <p:cNvPr id="6" name="Content Placeholder 5" descr="A screenshot of a cell phone&#10;&#10;Description automatically generated">
            <a:extLst>
              <a:ext uri="{FF2B5EF4-FFF2-40B4-BE49-F238E27FC236}">
                <a16:creationId xmlns:a16="http://schemas.microsoft.com/office/drawing/2014/main" id="{A391A072-46DF-4BA9-9C5B-678DF0F367F4}"/>
              </a:ext>
            </a:extLst>
          </p:cNvPr>
          <p:cNvPicPr>
            <a:picLocks noGrp="1" noChangeAspect="1"/>
          </p:cNvPicPr>
          <p:nvPr>
            <p:ph idx="1"/>
          </p:nvPr>
        </p:nvPicPr>
        <p:blipFill>
          <a:blip r:embed="rId2"/>
          <a:stretch>
            <a:fillRect/>
          </a:stretch>
        </p:blipFill>
        <p:spPr>
          <a:xfrm>
            <a:off x="2074755" y="1951173"/>
            <a:ext cx="8042488" cy="2955654"/>
          </a:xfrm>
        </p:spPr>
      </p:pic>
      <p:sp>
        <p:nvSpPr>
          <p:cNvPr id="4" name="Slide Number Placeholder 3">
            <a:extLst>
              <a:ext uri="{FF2B5EF4-FFF2-40B4-BE49-F238E27FC236}">
                <a16:creationId xmlns:a16="http://schemas.microsoft.com/office/drawing/2014/main" id="{AB387D68-0447-4093-849A-30F6D18F30E2}"/>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
        <p:nvSpPr>
          <p:cNvPr id="8" name="TextBox 7">
            <a:extLst>
              <a:ext uri="{FF2B5EF4-FFF2-40B4-BE49-F238E27FC236}">
                <a16:creationId xmlns:a16="http://schemas.microsoft.com/office/drawing/2014/main" id="{591B5218-74A6-4168-8A7F-7ACC43E0B3ED}"/>
              </a:ext>
            </a:extLst>
          </p:cNvPr>
          <p:cNvSpPr txBox="1"/>
          <p:nvPr/>
        </p:nvSpPr>
        <p:spPr>
          <a:xfrm>
            <a:off x="-3350" y="6611779"/>
            <a:ext cx="10182329" cy="246221"/>
          </a:xfrm>
          <a:prstGeom prst="rect">
            <a:avLst/>
          </a:prstGeom>
          <a:noFill/>
        </p:spPr>
        <p:txBody>
          <a:bodyPr wrap="square">
            <a:spAutoFit/>
          </a:bodyPr>
          <a:lstStyle/>
          <a:p>
            <a:r>
              <a:rPr lang="en-US" sz="1000" dirty="0"/>
              <a:t>Wickham, H. &amp; </a:t>
            </a:r>
            <a:r>
              <a:rPr lang="en-US" sz="1000" dirty="0" err="1"/>
              <a:t>Grolemund</a:t>
            </a:r>
            <a:r>
              <a:rPr lang="en-US" sz="1000" dirty="0"/>
              <a:t>, G. (2017). </a:t>
            </a:r>
            <a:r>
              <a:rPr lang="en-US" sz="1000" dirty="0">
                <a:hlinkClick r:id="rId3"/>
              </a:rPr>
              <a:t>R for Data Science</a:t>
            </a:r>
            <a:r>
              <a:rPr lang="en-US" sz="1000" dirty="0"/>
              <a:t>.</a:t>
            </a:r>
          </a:p>
        </p:txBody>
      </p:sp>
    </p:spTree>
    <p:extLst>
      <p:ext uri="{BB962C8B-B14F-4D97-AF65-F5344CB8AC3E}">
        <p14:creationId xmlns:p14="http://schemas.microsoft.com/office/powerpoint/2010/main" val="3394896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F2657-3C64-4547-803F-05129002356F}"/>
              </a:ext>
            </a:extLst>
          </p:cNvPr>
          <p:cNvSpPr>
            <a:spLocks noGrp="1"/>
          </p:cNvSpPr>
          <p:nvPr>
            <p:ph type="title"/>
          </p:nvPr>
        </p:nvSpPr>
        <p:spPr/>
        <p:txBody>
          <a:bodyPr/>
          <a:lstStyle/>
          <a:p>
            <a:r>
              <a:rPr lang="en-US" dirty="0"/>
              <a:t>Types of Analytics</a:t>
            </a:r>
          </a:p>
        </p:txBody>
      </p:sp>
      <p:pic>
        <p:nvPicPr>
          <p:cNvPr id="6" name="Content Placeholder 5">
            <a:extLst>
              <a:ext uri="{FF2B5EF4-FFF2-40B4-BE49-F238E27FC236}">
                <a16:creationId xmlns:a16="http://schemas.microsoft.com/office/drawing/2014/main" id="{69338013-97A0-4949-9487-48A48EBC98F5}"/>
              </a:ext>
            </a:extLst>
          </p:cNvPr>
          <p:cNvPicPr>
            <a:picLocks noGrp="1" noChangeAspect="1"/>
          </p:cNvPicPr>
          <p:nvPr>
            <p:ph idx="1"/>
          </p:nvPr>
        </p:nvPicPr>
        <p:blipFill>
          <a:blip r:embed="rId2"/>
          <a:stretch>
            <a:fillRect/>
          </a:stretch>
        </p:blipFill>
        <p:spPr>
          <a:xfrm>
            <a:off x="2895600" y="1420814"/>
            <a:ext cx="6400800" cy="4625455"/>
          </a:xfrm>
        </p:spPr>
      </p:pic>
      <p:sp>
        <p:nvSpPr>
          <p:cNvPr id="4" name="Slide Number Placeholder 3">
            <a:extLst>
              <a:ext uri="{FF2B5EF4-FFF2-40B4-BE49-F238E27FC236}">
                <a16:creationId xmlns:a16="http://schemas.microsoft.com/office/drawing/2014/main" id="{C06D8E4E-EBA2-4EB8-AE0C-983535258E01}"/>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
        <p:nvSpPr>
          <p:cNvPr id="8" name="TextBox 7">
            <a:extLst>
              <a:ext uri="{FF2B5EF4-FFF2-40B4-BE49-F238E27FC236}">
                <a16:creationId xmlns:a16="http://schemas.microsoft.com/office/drawing/2014/main" id="{930DDC4B-E495-491F-AA2E-BE2E2AD07389}"/>
              </a:ext>
            </a:extLst>
          </p:cNvPr>
          <p:cNvSpPr txBox="1"/>
          <p:nvPr/>
        </p:nvSpPr>
        <p:spPr>
          <a:xfrm>
            <a:off x="-3350" y="6611779"/>
            <a:ext cx="10182329" cy="246221"/>
          </a:xfrm>
          <a:prstGeom prst="rect">
            <a:avLst/>
          </a:prstGeom>
          <a:noFill/>
        </p:spPr>
        <p:txBody>
          <a:bodyPr wrap="square">
            <a:spAutoFit/>
          </a:bodyPr>
          <a:lstStyle/>
          <a:p>
            <a:r>
              <a:rPr lang="en-US" sz="1000" dirty="0"/>
              <a:t>Sivarajah, U., Kamal, M. M., Irani, Z., &amp; </a:t>
            </a:r>
            <a:r>
              <a:rPr lang="en-US" sz="1000" dirty="0" err="1"/>
              <a:t>Weerakkody</a:t>
            </a:r>
            <a:r>
              <a:rPr lang="en-US" sz="1000" dirty="0"/>
              <a:t>, V. (2017). </a:t>
            </a:r>
            <a:r>
              <a:rPr lang="en-US" sz="1000" dirty="0">
                <a:hlinkClick r:id="rId3"/>
              </a:rPr>
              <a:t>Critical analysis of Big Data challenges and analytical methods</a:t>
            </a:r>
            <a:r>
              <a:rPr lang="en-US" sz="1000" dirty="0"/>
              <a:t>. </a:t>
            </a:r>
            <a:r>
              <a:rPr lang="en-US" sz="1000" i="1" dirty="0"/>
              <a:t>Journal of Business Research</a:t>
            </a:r>
            <a:r>
              <a:rPr lang="en-US" sz="1000" dirty="0"/>
              <a:t>, </a:t>
            </a:r>
            <a:r>
              <a:rPr lang="en-US" sz="1000" i="1" dirty="0"/>
              <a:t>70</a:t>
            </a:r>
            <a:r>
              <a:rPr lang="en-US" sz="1000" dirty="0"/>
              <a:t>, 263-286.</a:t>
            </a:r>
          </a:p>
        </p:txBody>
      </p:sp>
    </p:spTree>
    <p:extLst>
      <p:ext uri="{BB962C8B-B14F-4D97-AF65-F5344CB8AC3E}">
        <p14:creationId xmlns:p14="http://schemas.microsoft.com/office/powerpoint/2010/main" val="535350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2033F2-C431-477B-81AE-F1881BD0D6F9}"/>
              </a:ext>
            </a:extLst>
          </p:cNvPr>
          <p:cNvSpPr>
            <a:spLocks noGrp="1"/>
          </p:cNvSpPr>
          <p:nvPr>
            <p:ph type="title"/>
          </p:nvPr>
        </p:nvSpPr>
        <p:spPr/>
        <p:txBody>
          <a:bodyPr/>
          <a:lstStyle/>
          <a:p>
            <a:r>
              <a:rPr lang="en-US" dirty="0"/>
              <a:t>How Data Scientists Work with Data</a:t>
            </a:r>
          </a:p>
        </p:txBody>
      </p:sp>
      <p:pic>
        <p:nvPicPr>
          <p:cNvPr id="8" name="Content Placeholder 7">
            <a:extLst>
              <a:ext uri="{FF2B5EF4-FFF2-40B4-BE49-F238E27FC236}">
                <a16:creationId xmlns:a16="http://schemas.microsoft.com/office/drawing/2014/main" id="{F29CAFA8-C02E-4A2B-8609-E8CEEBC6F056}"/>
              </a:ext>
            </a:extLst>
          </p:cNvPr>
          <p:cNvPicPr>
            <a:picLocks noGrp="1" noChangeAspect="1"/>
          </p:cNvPicPr>
          <p:nvPr>
            <p:ph idx="1"/>
          </p:nvPr>
        </p:nvPicPr>
        <p:blipFill>
          <a:blip r:embed="rId2"/>
          <a:stretch>
            <a:fillRect/>
          </a:stretch>
        </p:blipFill>
        <p:spPr>
          <a:xfrm>
            <a:off x="1667758" y="1598237"/>
            <a:ext cx="8856482" cy="4180463"/>
          </a:xfrm>
        </p:spPr>
      </p:pic>
      <p:sp>
        <p:nvSpPr>
          <p:cNvPr id="4" name="Slide Number Placeholder 3">
            <a:extLst>
              <a:ext uri="{FF2B5EF4-FFF2-40B4-BE49-F238E27FC236}">
                <a16:creationId xmlns:a16="http://schemas.microsoft.com/office/drawing/2014/main" id="{3A5443B5-9A0D-4347-BFAF-DB16C0322AA8}"/>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
        <p:nvSpPr>
          <p:cNvPr id="10" name="Rectangle 9">
            <a:extLst>
              <a:ext uri="{FF2B5EF4-FFF2-40B4-BE49-F238E27FC236}">
                <a16:creationId xmlns:a16="http://schemas.microsoft.com/office/drawing/2014/main" id="{23E6A96F-8887-43E3-8C41-61E14BED7AFD}"/>
              </a:ext>
            </a:extLst>
          </p:cNvPr>
          <p:cNvSpPr/>
          <p:nvPr/>
        </p:nvSpPr>
        <p:spPr>
          <a:xfrm>
            <a:off x="0" y="6613295"/>
            <a:ext cx="8589211" cy="246221"/>
          </a:xfrm>
          <a:prstGeom prst="rect">
            <a:avLst/>
          </a:prstGeom>
        </p:spPr>
        <p:txBody>
          <a:bodyPr wrap="none">
            <a:spAutoFit/>
          </a:bodyPr>
          <a:lstStyle/>
          <a:p>
            <a:r>
              <a:rPr lang="en-US" sz="1000" dirty="0"/>
              <a:t>Muller, M., ... &amp; Erickson, T. (2019). </a:t>
            </a:r>
            <a:r>
              <a:rPr lang="en-US" sz="1000" dirty="0">
                <a:hlinkClick r:id="rId3"/>
              </a:rPr>
              <a:t>How data science workers work with data: Discovery, capture, curation, design, creation.</a:t>
            </a:r>
            <a:r>
              <a:rPr lang="en-US" sz="1000" dirty="0"/>
              <a:t> In </a:t>
            </a:r>
            <a:r>
              <a:rPr lang="en-US" sz="1000" i="1" dirty="0"/>
              <a:t>Proc. CHI 2019.</a:t>
            </a:r>
            <a:endParaRPr lang="en-US" sz="1000" dirty="0"/>
          </a:p>
        </p:txBody>
      </p:sp>
    </p:spTree>
    <p:extLst>
      <p:ext uri="{BB962C8B-B14F-4D97-AF65-F5344CB8AC3E}">
        <p14:creationId xmlns:p14="http://schemas.microsoft.com/office/powerpoint/2010/main" val="3977434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3ADE-9A90-448E-B873-26AD4E53A857}"/>
              </a:ext>
            </a:extLst>
          </p:cNvPr>
          <p:cNvSpPr>
            <a:spLocks noGrp="1"/>
          </p:cNvSpPr>
          <p:nvPr>
            <p:ph type="title"/>
          </p:nvPr>
        </p:nvSpPr>
        <p:spPr/>
        <p:txBody>
          <a:bodyPr/>
          <a:lstStyle/>
          <a:p>
            <a:r>
              <a:rPr lang="en-US" dirty="0"/>
              <a:t>Data Science Workflows</a:t>
            </a:r>
          </a:p>
        </p:txBody>
      </p:sp>
      <p:pic>
        <p:nvPicPr>
          <p:cNvPr id="6" name="Content Placeholder 5">
            <a:extLst>
              <a:ext uri="{FF2B5EF4-FFF2-40B4-BE49-F238E27FC236}">
                <a16:creationId xmlns:a16="http://schemas.microsoft.com/office/drawing/2014/main" id="{A952F972-1760-497E-BF62-97857A5BA9E3}"/>
              </a:ext>
            </a:extLst>
          </p:cNvPr>
          <p:cNvPicPr>
            <a:picLocks noGrp="1" noChangeAspect="1"/>
          </p:cNvPicPr>
          <p:nvPr>
            <p:ph idx="1"/>
          </p:nvPr>
        </p:nvPicPr>
        <p:blipFill>
          <a:blip r:embed="rId2"/>
          <a:stretch>
            <a:fillRect/>
          </a:stretch>
        </p:blipFill>
        <p:spPr>
          <a:xfrm>
            <a:off x="1524000" y="2182813"/>
            <a:ext cx="9144000" cy="3048000"/>
          </a:xfrm>
        </p:spPr>
      </p:pic>
      <p:sp>
        <p:nvSpPr>
          <p:cNvPr id="4" name="Slide Number Placeholder 3">
            <a:extLst>
              <a:ext uri="{FF2B5EF4-FFF2-40B4-BE49-F238E27FC236}">
                <a16:creationId xmlns:a16="http://schemas.microsoft.com/office/drawing/2014/main" id="{8CD0A645-71EB-49CA-A5C1-F2B47A0B1ADB}"/>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
        <p:nvSpPr>
          <p:cNvPr id="8" name="Rectangle 7">
            <a:extLst>
              <a:ext uri="{FF2B5EF4-FFF2-40B4-BE49-F238E27FC236}">
                <a16:creationId xmlns:a16="http://schemas.microsoft.com/office/drawing/2014/main" id="{7977F000-F13D-4EBE-B633-E2AB077B4F67}"/>
              </a:ext>
            </a:extLst>
          </p:cNvPr>
          <p:cNvSpPr/>
          <p:nvPr/>
        </p:nvSpPr>
        <p:spPr>
          <a:xfrm>
            <a:off x="0" y="6613295"/>
            <a:ext cx="7555273" cy="246221"/>
          </a:xfrm>
          <a:prstGeom prst="rect">
            <a:avLst/>
          </a:prstGeom>
        </p:spPr>
        <p:txBody>
          <a:bodyPr wrap="none">
            <a:spAutoFit/>
          </a:bodyPr>
          <a:lstStyle/>
          <a:p>
            <a:r>
              <a:rPr lang="en-US" sz="1000" dirty="0"/>
              <a:t>Zhang, A. X., Muller, M., &amp; Wang, D. (2020). </a:t>
            </a:r>
            <a:r>
              <a:rPr lang="en-US" sz="1000" dirty="0">
                <a:hlinkClick r:id="rId3"/>
              </a:rPr>
              <a:t>How do data science workers collaborate? roles, workflows, and tools</a:t>
            </a:r>
            <a:r>
              <a:rPr lang="en-US" sz="1000" dirty="0"/>
              <a:t>. </a:t>
            </a:r>
            <a:r>
              <a:rPr lang="en-US" sz="1000" i="1" dirty="0"/>
              <a:t>PACM CSCW</a:t>
            </a:r>
            <a:r>
              <a:rPr lang="en-US" sz="1000" dirty="0"/>
              <a:t>.</a:t>
            </a:r>
          </a:p>
        </p:txBody>
      </p:sp>
    </p:spTree>
    <p:extLst>
      <p:ext uri="{BB962C8B-B14F-4D97-AF65-F5344CB8AC3E}">
        <p14:creationId xmlns:p14="http://schemas.microsoft.com/office/powerpoint/2010/main" val="843554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8967-7D40-430F-9E02-7FB9B90FD1E8}"/>
              </a:ext>
            </a:extLst>
          </p:cNvPr>
          <p:cNvSpPr>
            <a:spLocks noGrp="1"/>
          </p:cNvSpPr>
          <p:nvPr>
            <p:ph type="title"/>
          </p:nvPr>
        </p:nvSpPr>
        <p:spPr/>
        <p:txBody>
          <a:bodyPr/>
          <a:lstStyle/>
          <a:p>
            <a:r>
              <a:rPr lang="en-US" dirty="0"/>
              <a:t>Another Data Science Life-cycle</a:t>
            </a:r>
          </a:p>
        </p:txBody>
      </p:sp>
      <p:pic>
        <p:nvPicPr>
          <p:cNvPr id="6" name="Content Placeholder 5">
            <a:extLst>
              <a:ext uri="{FF2B5EF4-FFF2-40B4-BE49-F238E27FC236}">
                <a16:creationId xmlns:a16="http://schemas.microsoft.com/office/drawing/2014/main" id="{334796AF-A1B4-45D8-9446-AF2F41132BBD}"/>
              </a:ext>
            </a:extLst>
          </p:cNvPr>
          <p:cNvPicPr>
            <a:picLocks noGrp="1" noChangeAspect="1"/>
          </p:cNvPicPr>
          <p:nvPr>
            <p:ph idx="1"/>
          </p:nvPr>
        </p:nvPicPr>
        <p:blipFill>
          <a:blip r:embed="rId2">
            <a:clrChange>
              <a:clrFrom>
                <a:srgbClr val="DEF1F6"/>
              </a:clrFrom>
              <a:clrTo>
                <a:srgbClr val="DEF1F6">
                  <a:alpha val="0"/>
                </a:srgbClr>
              </a:clrTo>
            </a:clrChange>
          </a:blip>
          <a:stretch>
            <a:fillRect/>
          </a:stretch>
        </p:blipFill>
        <p:spPr>
          <a:xfrm>
            <a:off x="1858304" y="1420813"/>
            <a:ext cx="8475392" cy="4572000"/>
          </a:xfrm>
        </p:spPr>
      </p:pic>
      <p:sp>
        <p:nvSpPr>
          <p:cNvPr id="4" name="Slide Number Placeholder 3">
            <a:extLst>
              <a:ext uri="{FF2B5EF4-FFF2-40B4-BE49-F238E27FC236}">
                <a16:creationId xmlns:a16="http://schemas.microsoft.com/office/drawing/2014/main" id="{777D4BE4-C047-4D93-8099-60B0E8C35145}"/>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
        <p:nvSpPr>
          <p:cNvPr id="8" name="TextBox 7">
            <a:extLst>
              <a:ext uri="{FF2B5EF4-FFF2-40B4-BE49-F238E27FC236}">
                <a16:creationId xmlns:a16="http://schemas.microsoft.com/office/drawing/2014/main" id="{A0940B77-76CC-49AB-AAEF-5D224756A0F8}"/>
              </a:ext>
            </a:extLst>
          </p:cNvPr>
          <p:cNvSpPr txBox="1"/>
          <p:nvPr/>
        </p:nvSpPr>
        <p:spPr>
          <a:xfrm>
            <a:off x="-3350" y="6611779"/>
            <a:ext cx="10182329" cy="246221"/>
          </a:xfrm>
          <a:prstGeom prst="rect">
            <a:avLst/>
          </a:prstGeom>
          <a:noFill/>
        </p:spPr>
        <p:txBody>
          <a:bodyPr wrap="square">
            <a:spAutoFit/>
          </a:bodyPr>
          <a:lstStyle/>
          <a:p>
            <a:r>
              <a:rPr lang="en-US" sz="1000" dirty="0" err="1">
                <a:effectLst/>
              </a:rPr>
              <a:t>Stodden</a:t>
            </a:r>
            <a:r>
              <a:rPr lang="en-US" sz="1000" dirty="0">
                <a:effectLst/>
              </a:rPr>
              <a:t>, V. (2020). </a:t>
            </a:r>
            <a:r>
              <a:rPr lang="en-US" sz="1000" dirty="0">
                <a:effectLst/>
                <a:hlinkClick r:id="rId3"/>
              </a:rPr>
              <a:t>The data science life cycle: A disciplined approach to advancing data science as a science</a:t>
            </a:r>
            <a:r>
              <a:rPr lang="en-US" sz="1000" dirty="0">
                <a:effectLst/>
              </a:rPr>
              <a:t>. </a:t>
            </a:r>
            <a:r>
              <a:rPr lang="en-US" sz="1000" i="1" dirty="0">
                <a:effectLst/>
              </a:rPr>
              <a:t>Communications of the ACM</a:t>
            </a:r>
            <a:r>
              <a:rPr lang="en-US" sz="1000" dirty="0">
                <a:effectLst/>
              </a:rPr>
              <a:t>, </a:t>
            </a:r>
            <a:r>
              <a:rPr lang="en-US" sz="1000" i="1" dirty="0">
                <a:effectLst/>
              </a:rPr>
              <a:t>63</a:t>
            </a:r>
            <a:r>
              <a:rPr lang="en-US" sz="1000" dirty="0">
                <a:effectLst/>
              </a:rPr>
              <a:t>(7), 58–66.</a:t>
            </a:r>
          </a:p>
        </p:txBody>
      </p:sp>
    </p:spTree>
    <p:extLst>
      <p:ext uri="{BB962C8B-B14F-4D97-AF65-F5344CB8AC3E}">
        <p14:creationId xmlns:p14="http://schemas.microsoft.com/office/powerpoint/2010/main" val="1326539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31E07-0EC7-4521-8E8C-CB0F056F317D}"/>
              </a:ext>
            </a:extLst>
          </p:cNvPr>
          <p:cNvSpPr>
            <a:spLocks noGrp="1"/>
          </p:cNvSpPr>
          <p:nvPr>
            <p:ph type="title"/>
          </p:nvPr>
        </p:nvSpPr>
        <p:spPr/>
        <p:txBody>
          <a:bodyPr/>
          <a:lstStyle/>
          <a:p>
            <a:r>
              <a:rPr lang="en-US" dirty="0"/>
              <a:t>Course Overview</a:t>
            </a:r>
          </a:p>
        </p:txBody>
      </p:sp>
      <p:sp>
        <p:nvSpPr>
          <p:cNvPr id="6" name="Text Placeholder 5">
            <a:extLst>
              <a:ext uri="{FF2B5EF4-FFF2-40B4-BE49-F238E27FC236}">
                <a16:creationId xmlns:a16="http://schemas.microsoft.com/office/drawing/2014/main" id="{6485E682-CD08-45BF-896E-CE77AEA8418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E851C4E-113E-43D0-8CDD-65937EFA3EFE}"/>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762962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5517-F5AC-417C-80A1-5147F6C009B7}"/>
              </a:ext>
            </a:extLst>
          </p:cNvPr>
          <p:cNvSpPr>
            <a:spLocks noGrp="1"/>
          </p:cNvSpPr>
          <p:nvPr>
            <p:ph type="title"/>
          </p:nvPr>
        </p:nvSpPr>
        <p:spPr/>
        <p:txBody>
          <a:bodyPr/>
          <a:lstStyle/>
          <a:p>
            <a:r>
              <a:rPr lang="en-US" dirty="0"/>
              <a:t>Yet Another Data Life-cycle</a:t>
            </a:r>
          </a:p>
        </p:txBody>
      </p:sp>
      <p:pic>
        <p:nvPicPr>
          <p:cNvPr id="6" name="Content Placeholder 5">
            <a:extLst>
              <a:ext uri="{FF2B5EF4-FFF2-40B4-BE49-F238E27FC236}">
                <a16:creationId xmlns:a16="http://schemas.microsoft.com/office/drawing/2014/main" id="{E16C0798-CA73-411D-A10D-02FEE424C80E}"/>
              </a:ext>
            </a:extLst>
          </p:cNvPr>
          <p:cNvPicPr>
            <a:picLocks noGrp="1" noChangeAspect="1"/>
          </p:cNvPicPr>
          <p:nvPr>
            <p:ph idx="1"/>
          </p:nvPr>
        </p:nvPicPr>
        <p:blipFill>
          <a:blip r:embed="rId2">
            <a:clrChange>
              <a:clrFrom>
                <a:srgbClr val="DEF1F6"/>
              </a:clrFrom>
              <a:clrTo>
                <a:srgbClr val="DEF1F6">
                  <a:alpha val="0"/>
                </a:srgbClr>
              </a:clrTo>
            </a:clrChange>
          </a:blip>
          <a:stretch>
            <a:fillRect/>
          </a:stretch>
        </p:blipFill>
        <p:spPr>
          <a:xfrm>
            <a:off x="2568569" y="1420813"/>
            <a:ext cx="7054861" cy="4572000"/>
          </a:xfrm>
        </p:spPr>
      </p:pic>
      <p:sp>
        <p:nvSpPr>
          <p:cNvPr id="4" name="Slide Number Placeholder 3">
            <a:extLst>
              <a:ext uri="{FF2B5EF4-FFF2-40B4-BE49-F238E27FC236}">
                <a16:creationId xmlns:a16="http://schemas.microsoft.com/office/drawing/2014/main" id="{5C1EA926-E535-4F5A-8BE6-400A57B30B07}"/>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
        <p:nvSpPr>
          <p:cNvPr id="8" name="TextBox 7">
            <a:extLst>
              <a:ext uri="{FF2B5EF4-FFF2-40B4-BE49-F238E27FC236}">
                <a16:creationId xmlns:a16="http://schemas.microsoft.com/office/drawing/2014/main" id="{24238490-111A-4B60-BCF8-0292C43D9629}"/>
              </a:ext>
            </a:extLst>
          </p:cNvPr>
          <p:cNvSpPr txBox="1"/>
          <p:nvPr/>
        </p:nvSpPr>
        <p:spPr>
          <a:xfrm>
            <a:off x="-3350" y="6611779"/>
            <a:ext cx="10182329" cy="246221"/>
          </a:xfrm>
          <a:prstGeom prst="rect">
            <a:avLst/>
          </a:prstGeom>
          <a:noFill/>
        </p:spPr>
        <p:txBody>
          <a:bodyPr wrap="square">
            <a:spAutoFit/>
          </a:bodyPr>
          <a:lstStyle/>
          <a:p>
            <a:r>
              <a:rPr lang="en-US" sz="1000" dirty="0" err="1">
                <a:effectLst/>
              </a:rPr>
              <a:t>Stodden</a:t>
            </a:r>
            <a:r>
              <a:rPr lang="en-US" sz="1000" dirty="0">
                <a:effectLst/>
              </a:rPr>
              <a:t>, V. (2020). </a:t>
            </a:r>
            <a:r>
              <a:rPr lang="en-US" sz="1000" dirty="0">
                <a:effectLst/>
                <a:hlinkClick r:id="rId3"/>
              </a:rPr>
              <a:t>The data science life cycle: A disciplined approach to advancing data science as a science</a:t>
            </a:r>
            <a:r>
              <a:rPr lang="en-US" sz="1000" dirty="0">
                <a:effectLst/>
              </a:rPr>
              <a:t>. </a:t>
            </a:r>
            <a:r>
              <a:rPr lang="en-US" sz="1000" i="1" dirty="0">
                <a:effectLst/>
              </a:rPr>
              <a:t>Communications of the ACM</a:t>
            </a:r>
            <a:r>
              <a:rPr lang="en-US" sz="1000" dirty="0">
                <a:effectLst/>
              </a:rPr>
              <a:t>, </a:t>
            </a:r>
            <a:r>
              <a:rPr lang="en-US" sz="1000" i="1" dirty="0">
                <a:effectLst/>
              </a:rPr>
              <a:t>63</a:t>
            </a:r>
            <a:r>
              <a:rPr lang="en-US" sz="1000" dirty="0">
                <a:effectLst/>
              </a:rPr>
              <a:t>(7), 58–66.</a:t>
            </a:r>
          </a:p>
        </p:txBody>
      </p:sp>
    </p:spTree>
    <p:extLst>
      <p:ext uri="{BB962C8B-B14F-4D97-AF65-F5344CB8AC3E}">
        <p14:creationId xmlns:p14="http://schemas.microsoft.com/office/powerpoint/2010/main" val="583878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F69EF-7798-4271-8604-5A9542A9068C}"/>
              </a:ext>
            </a:extLst>
          </p:cNvPr>
          <p:cNvSpPr>
            <a:spLocks noGrp="1"/>
          </p:cNvSpPr>
          <p:nvPr>
            <p:ph type="title"/>
          </p:nvPr>
        </p:nvSpPr>
        <p:spPr/>
        <p:txBody>
          <a:bodyPr/>
          <a:lstStyle/>
          <a:p>
            <a:r>
              <a:rPr lang="en-US" dirty="0"/>
              <a:t>Still Another Data Life-cycle</a:t>
            </a:r>
          </a:p>
        </p:txBody>
      </p:sp>
      <p:pic>
        <p:nvPicPr>
          <p:cNvPr id="6" name="Content Placeholder 5">
            <a:extLst>
              <a:ext uri="{FF2B5EF4-FFF2-40B4-BE49-F238E27FC236}">
                <a16:creationId xmlns:a16="http://schemas.microsoft.com/office/drawing/2014/main" id="{D83D5519-75BC-44EE-9305-55E5E0A633A9}"/>
              </a:ext>
            </a:extLst>
          </p:cNvPr>
          <p:cNvPicPr>
            <a:picLocks noGrp="1" noChangeAspect="1"/>
          </p:cNvPicPr>
          <p:nvPr>
            <p:ph idx="1"/>
          </p:nvPr>
        </p:nvPicPr>
        <p:blipFill>
          <a:blip r:embed="rId2">
            <a:clrChange>
              <a:clrFrom>
                <a:srgbClr val="DEF1F6"/>
              </a:clrFrom>
              <a:clrTo>
                <a:srgbClr val="DEF1F6">
                  <a:alpha val="0"/>
                </a:srgbClr>
              </a:clrTo>
            </a:clrChange>
          </a:blip>
          <a:stretch>
            <a:fillRect/>
          </a:stretch>
        </p:blipFill>
        <p:spPr>
          <a:xfrm>
            <a:off x="2509837" y="2092325"/>
            <a:ext cx="7172325" cy="3228975"/>
          </a:xfrm>
        </p:spPr>
      </p:pic>
      <p:sp>
        <p:nvSpPr>
          <p:cNvPr id="4" name="Slide Number Placeholder 3">
            <a:extLst>
              <a:ext uri="{FF2B5EF4-FFF2-40B4-BE49-F238E27FC236}">
                <a16:creationId xmlns:a16="http://schemas.microsoft.com/office/drawing/2014/main" id="{CC9A60F5-B3DD-473A-82FC-9DEB8728D5F2}"/>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
        <p:nvSpPr>
          <p:cNvPr id="8" name="TextBox 7">
            <a:extLst>
              <a:ext uri="{FF2B5EF4-FFF2-40B4-BE49-F238E27FC236}">
                <a16:creationId xmlns:a16="http://schemas.microsoft.com/office/drawing/2014/main" id="{2006F6FC-6E9F-4DCB-8ED2-742E6EFCEA77}"/>
              </a:ext>
            </a:extLst>
          </p:cNvPr>
          <p:cNvSpPr txBox="1"/>
          <p:nvPr/>
        </p:nvSpPr>
        <p:spPr>
          <a:xfrm>
            <a:off x="-3350" y="6611779"/>
            <a:ext cx="10182329" cy="246221"/>
          </a:xfrm>
          <a:prstGeom prst="rect">
            <a:avLst/>
          </a:prstGeom>
          <a:noFill/>
        </p:spPr>
        <p:txBody>
          <a:bodyPr wrap="square">
            <a:spAutoFit/>
          </a:bodyPr>
          <a:lstStyle/>
          <a:p>
            <a:r>
              <a:rPr lang="en-US" sz="1000" dirty="0">
                <a:effectLst/>
              </a:rPr>
              <a:t>Cao, L. (2017). </a:t>
            </a:r>
            <a:r>
              <a:rPr lang="en-US" sz="1000" dirty="0">
                <a:effectLst/>
                <a:hlinkClick r:id="rId3"/>
              </a:rPr>
              <a:t>Data science: Challenges and directions</a:t>
            </a:r>
            <a:r>
              <a:rPr lang="en-US" sz="1000" dirty="0">
                <a:effectLst/>
              </a:rPr>
              <a:t>. </a:t>
            </a:r>
            <a:r>
              <a:rPr lang="en-US" sz="1000" i="1" dirty="0">
                <a:effectLst/>
              </a:rPr>
              <a:t>Communications of the ACM</a:t>
            </a:r>
            <a:r>
              <a:rPr lang="en-US" sz="1000" dirty="0">
                <a:effectLst/>
              </a:rPr>
              <a:t>, </a:t>
            </a:r>
            <a:r>
              <a:rPr lang="en-US" sz="1000" i="1" dirty="0">
                <a:effectLst/>
              </a:rPr>
              <a:t>60</a:t>
            </a:r>
            <a:r>
              <a:rPr lang="en-US" sz="1000" dirty="0">
                <a:effectLst/>
              </a:rPr>
              <a:t>(8), 59–68.</a:t>
            </a:r>
          </a:p>
        </p:txBody>
      </p:sp>
    </p:spTree>
    <p:extLst>
      <p:ext uri="{BB962C8B-B14F-4D97-AF65-F5344CB8AC3E}">
        <p14:creationId xmlns:p14="http://schemas.microsoft.com/office/powerpoint/2010/main" val="1015984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F2657-3C64-4547-803F-05129002356F}"/>
              </a:ext>
            </a:extLst>
          </p:cNvPr>
          <p:cNvSpPr>
            <a:spLocks noGrp="1"/>
          </p:cNvSpPr>
          <p:nvPr>
            <p:ph type="title"/>
          </p:nvPr>
        </p:nvSpPr>
        <p:spPr/>
        <p:txBody>
          <a:bodyPr/>
          <a:lstStyle/>
          <a:p>
            <a:r>
              <a:rPr lang="en-US" dirty="0"/>
              <a:t>Challenges in the Data Life-cycle</a:t>
            </a:r>
          </a:p>
        </p:txBody>
      </p:sp>
      <p:pic>
        <p:nvPicPr>
          <p:cNvPr id="6" name="Content Placeholder 5">
            <a:extLst>
              <a:ext uri="{FF2B5EF4-FFF2-40B4-BE49-F238E27FC236}">
                <a16:creationId xmlns:a16="http://schemas.microsoft.com/office/drawing/2014/main" id="{83793BC6-FB52-4C8D-BDB2-21C5EFFCC721}"/>
              </a:ext>
            </a:extLst>
          </p:cNvPr>
          <p:cNvPicPr>
            <a:picLocks noGrp="1" noChangeAspect="1"/>
          </p:cNvPicPr>
          <p:nvPr>
            <p:ph idx="1"/>
          </p:nvPr>
        </p:nvPicPr>
        <p:blipFill>
          <a:blip r:embed="rId2"/>
          <a:stretch>
            <a:fillRect/>
          </a:stretch>
        </p:blipFill>
        <p:spPr>
          <a:xfrm>
            <a:off x="609600" y="1727199"/>
            <a:ext cx="10972800" cy="4123924"/>
          </a:xfrm>
        </p:spPr>
      </p:pic>
      <p:sp>
        <p:nvSpPr>
          <p:cNvPr id="4" name="Slide Number Placeholder 3">
            <a:extLst>
              <a:ext uri="{FF2B5EF4-FFF2-40B4-BE49-F238E27FC236}">
                <a16:creationId xmlns:a16="http://schemas.microsoft.com/office/drawing/2014/main" id="{C06D8E4E-EBA2-4EB8-AE0C-983535258E01}"/>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
        <p:nvSpPr>
          <p:cNvPr id="8" name="TextBox 7">
            <a:extLst>
              <a:ext uri="{FF2B5EF4-FFF2-40B4-BE49-F238E27FC236}">
                <a16:creationId xmlns:a16="http://schemas.microsoft.com/office/drawing/2014/main" id="{5D8A502A-8D5B-4023-8020-34AED50E78B1}"/>
              </a:ext>
            </a:extLst>
          </p:cNvPr>
          <p:cNvSpPr txBox="1"/>
          <p:nvPr/>
        </p:nvSpPr>
        <p:spPr>
          <a:xfrm>
            <a:off x="-3350" y="6611779"/>
            <a:ext cx="10182329" cy="246221"/>
          </a:xfrm>
          <a:prstGeom prst="rect">
            <a:avLst/>
          </a:prstGeom>
          <a:noFill/>
        </p:spPr>
        <p:txBody>
          <a:bodyPr wrap="square">
            <a:spAutoFit/>
          </a:bodyPr>
          <a:lstStyle/>
          <a:p>
            <a:r>
              <a:rPr lang="en-US" sz="1000" dirty="0"/>
              <a:t>Sivarajah, U., Kamal, M. M., Irani, Z., &amp; </a:t>
            </a:r>
            <a:r>
              <a:rPr lang="en-US" sz="1000" dirty="0" err="1"/>
              <a:t>Weerakkody</a:t>
            </a:r>
            <a:r>
              <a:rPr lang="en-US" sz="1000" dirty="0"/>
              <a:t>, V. (2017). </a:t>
            </a:r>
            <a:r>
              <a:rPr lang="en-US" sz="1000" dirty="0">
                <a:hlinkClick r:id="rId3"/>
              </a:rPr>
              <a:t>Critical analysis of Big Data challenges and analytical methods</a:t>
            </a:r>
            <a:r>
              <a:rPr lang="en-US" sz="1000" dirty="0"/>
              <a:t>. </a:t>
            </a:r>
            <a:r>
              <a:rPr lang="en-US" sz="1000" i="1" dirty="0"/>
              <a:t>Journal of Business Research</a:t>
            </a:r>
            <a:r>
              <a:rPr lang="en-US" sz="1000" dirty="0"/>
              <a:t>, </a:t>
            </a:r>
            <a:r>
              <a:rPr lang="en-US" sz="1000" i="1" dirty="0"/>
              <a:t>70</a:t>
            </a:r>
            <a:r>
              <a:rPr lang="en-US" sz="1000" dirty="0"/>
              <a:t>, 263-286.</a:t>
            </a:r>
          </a:p>
        </p:txBody>
      </p:sp>
    </p:spTree>
    <p:extLst>
      <p:ext uri="{BB962C8B-B14F-4D97-AF65-F5344CB8AC3E}">
        <p14:creationId xmlns:p14="http://schemas.microsoft.com/office/powerpoint/2010/main" val="946416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A5B4-4E91-4CE5-AE5F-E00A8D87A077}"/>
              </a:ext>
            </a:extLst>
          </p:cNvPr>
          <p:cNvSpPr>
            <a:spLocks noGrp="1"/>
          </p:cNvSpPr>
          <p:nvPr>
            <p:ph type="title"/>
          </p:nvPr>
        </p:nvSpPr>
        <p:spPr/>
        <p:txBody>
          <a:bodyPr/>
          <a:lstStyle/>
          <a:p>
            <a:r>
              <a:rPr lang="en-US" dirty="0"/>
              <a:t>Data Science Model Development</a:t>
            </a:r>
          </a:p>
        </p:txBody>
      </p:sp>
      <p:pic>
        <p:nvPicPr>
          <p:cNvPr id="6" name="Content Placeholder 5">
            <a:extLst>
              <a:ext uri="{FF2B5EF4-FFF2-40B4-BE49-F238E27FC236}">
                <a16:creationId xmlns:a16="http://schemas.microsoft.com/office/drawing/2014/main" id="{E906D459-4D40-4F3E-9C6F-D33B000461BB}"/>
              </a:ext>
            </a:extLst>
          </p:cNvPr>
          <p:cNvPicPr>
            <a:picLocks noGrp="1" noChangeAspect="1"/>
          </p:cNvPicPr>
          <p:nvPr>
            <p:ph idx="1"/>
          </p:nvPr>
        </p:nvPicPr>
        <p:blipFill>
          <a:blip r:embed="rId2"/>
          <a:stretch>
            <a:fillRect/>
          </a:stretch>
        </p:blipFill>
        <p:spPr>
          <a:xfrm>
            <a:off x="2739265" y="1420813"/>
            <a:ext cx="6713467" cy="4985674"/>
          </a:xfrm>
        </p:spPr>
      </p:pic>
      <p:sp>
        <p:nvSpPr>
          <p:cNvPr id="4" name="Slide Number Placeholder 3">
            <a:extLst>
              <a:ext uri="{FF2B5EF4-FFF2-40B4-BE49-F238E27FC236}">
                <a16:creationId xmlns:a16="http://schemas.microsoft.com/office/drawing/2014/main" id="{C786455F-3739-4C5F-9EFE-5A62AD6E73FF}"/>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
        <p:nvSpPr>
          <p:cNvPr id="8" name="TextBox 7">
            <a:extLst>
              <a:ext uri="{FF2B5EF4-FFF2-40B4-BE49-F238E27FC236}">
                <a16:creationId xmlns:a16="http://schemas.microsoft.com/office/drawing/2014/main" id="{7085930B-693A-4774-9E81-DD787BD6B015}"/>
              </a:ext>
            </a:extLst>
          </p:cNvPr>
          <p:cNvSpPr txBox="1"/>
          <p:nvPr/>
        </p:nvSpPr>
        <p:spPr>
          <a:xfrm>
            <a:off x="-3350" y="6611779"/>
            <a:ext cx="10182329" cy="246221"/>
          </a:xfrm>
          <a:prstGeom prst="rect">
            <a:avLst/>
          </a:prstGeom>
          <a:noFill/>
        </p:spPr>
        <p:txBody>
          <a:bodyPr wrap="square">
            <a:spAutoFit/>
          </a:bodyPr>
          <a:lstStyle/>
          <a:p>
            <a:r>
              <a:rPr lang="en-US" sz="1000" dirty="0" err="1"/>
              <a:t>Biecek</a:t>
            </a:r>
            <a:r>
              <a:rPr lang="en-US" sz="1000" dirty="0"/>
              <a:t>, P. (2019). </a:t>
            </a:r>
            <a:r>
              <a:rPr lang="en-US" sz="1000" dirty="0">
                <a:hlinkClick r:id="rId3"/>
              </a:rPr>
              <a:t>Model Development Process</a:t>
            </a:r>
            <a:r>
              <a:rPr lang="en-US" sz="1000" dirty="0"/>
              <a:t>.</a:t>
            </a:r>
          </a:p>
        </p:txBody>
      </p:sp>
    </p:spTree>
    <p:extLst>
      <p:ext uri="{BB962C8B-B14F-4D97-AF65-F5344CB8AC3E}">
        <p14:creationId xmlns:p14="http://schemas.microsoft.com/office/powerpoint/2010/main" val="1263997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A3A76-BBDD-4D36-8A50-69FD2B896BA0}"/>
              </a:ext>
            </a:extLst>
          </p:cNvPr>
          <p:cNvSpPr>
            <a:spLocks noGrp="1"/>
          </p:cNvSpPr>
          <p:nvPr>
            <p:ph type="title"/>
          </p:nvPr>
        </p:nvSpPr>
        <p:spPr/>
        <p:txBody>
          <a:bodyPr/>
          <a:lstStyle/>
          <a:p>
            <a:r>
              <a:rPr lang="en-US" dirty="0"/>
              <a:t>Machine Learning Workflow</a:t>
            </a:r>
          </a:p>
        </p:txBody>
      </p:sp>
      <p:pic>
        <p:nvPicPr>
          <p:cNvPr id="6" name="Content Placeholder 5">
            <a:extLst>
              <a:ext uri="{FF2B5EF4-FFF2-40B4-BE49-F238E27FC236}">
                <a16:creationId xmlns:a16="http://schemas.microsoft.com/office/drawing/2014/main" id="{C20945DD-AD42-4719-968D-47D2667A1B7E}"/>
              </a:ext>
            </a:extLst>
          </p:cNvPr>
          <p:cNvPicPr>
            <a:picLocks noGrp="1" noChangeAspect="1"/>
          </p:cNvPicPr>
          <p:nvPr>
            <p:ph idx="1"/>
          </p:nvPr>
        </p:nvPicPr>
        <p:blipFill>
          <a:blip r:embed="rId2"/>
          <a:stretch>
            <a:fillRect/>
          </a:stretch>
        </p:blipFill>
        <p:spPr>
          <a:xfrm>
            <a:off x="2439707" y="1581054"/>
            <a:ext cx="7312584" cy="3695891"/>
          </a:xfrm>
        </p:spPr>
      </p:pic>
      <p:sp>
        <p:nvSpPr>
          <p:cNvPr id="4" name="Slide Number Placeholder 3">
            <a:extLst>
              <a:ext uri="{FF2B5EF4-FFF2-40B4-BE49-F238E27FC236}">
                <a16:creationId xmlns:a16="http://schemas.microsoft.com/office/drawing/2014/main" id="{BE253B73-9D42-40F1-85A7-0C5135701698}"/>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
        <p:nvSpPr>
          <p:cNvPr id="8" name="TextBox 7">
            <a:extLst>
              <a:ext uri="{FF2B5EF4-FFF2-40B4-BE49-F238E27FC236}">
                <a16:creationId xmlns:a16="http://schemas.microsoft.com/office/drawing/2014/main" id="{B7C57220-B28B-4905-BF56-195990009023}"/>
              </a:ext>
            </a:extLst>
          </p:cNvPr>
          <p:cNvSpPr txBox="1"/>
          <p:nvPr/>
        </p:nvSpPr>
        <p:spPr>
          <a:xfrm>
            <a:off x="-3350" y="6611779"/>
            <a:ext cx="10182329" cy="246221"/>
          </a:xfrm>
          <a:prstGeom prst="rect">
            <a:avLst/>
          </a:prstGeom>
          <a:noFill/>
        </p:spPr>
        <p:txBody>
          <a:bodyPr wrap="square">
            <a:spAutoFit/>
          </a:bodyPr>
          <a:lstStyle/>
          <a:p>
            <a:r>
              <a:rPr lang="en-US" sz="1000" dirty="0" err="1"/>
              <a:t>Misnevs</a:t>
            </a:r>
            <a:r>
              <a:rPr lang="en-US" sz="1000" dirty="0"/>
              <a:t>, B., &amp; </a:t>
            </a:r>
            <a:r>
              <a:rPr lang="en-US" sz="1000" dirty="0" err="1"/>
              <a:t>Jackiva</a:t>
            </a:r>
            <a:r>
              <a:rPr lang="en-US" sz="1000" dirty="0"/>
              <a:t>, I. Y. (2016). </a:t>
            </a:r>
            <a:r>
              <a:rPr lang="en-US" sz="1000" dirty="0">
                <a:hlinkClick r:id="rId3"/>
              </a:rPr>
              <a:t>Data science: professional requirements and competence evaluation</a:t>
            </a:r>
            <a:r>
              <a:rPr lang="en-US" sz="1000" dirty="0"/>
              <a:t>. </a:t>
            </a:r>
            <a:r>
              <a:rPr lang="en-US" sz="1000" i="1" dirty="0"/>
              <a:t>Baltic Journal of Modern Computing</a:t>
            </a:r>
            <a:r>
              <a:rPr lang="en-US" sz="1000" dirty="0"/>
              <a:t>, </a:t>
            </a:r>
            <a:r>
              <a:rPr lang="en-US" sz="1000" i="1" dirty="0"/>
              <a:t>4</a:t>
            </a:r>
            <a:r>
              <a:rPr lang="en-US" sz="1000" dirty="0"/>
              <a:t>(3), 441.</a:t>
            </a:r>
          </a:p>
        </p:txBody>
      </p:sp>
    </p:spTree>
    <p:extLst>
      <p:ext uri="{BB962C8B-B14F-4D97-AF65-F5344CB8AC3E}">
        <p14:creationId xmlns:p14="http://schemas.microsoft.com/office/powerpoint/2010/main" val="422356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A6ECA-0B95-41AC-A5B8-E4C620143D1B}"/>
              </a:ext>
            </a:extLst>
          </p:cNvPr>
          <p:cNvSpPr>
            <a:spLocks noGrp="1"/>
          </p:cNvSpPr>
          <p:nvPr>
            <p:ph type="title"/>
          </p:nvPr>
        </p:nvSpPr>
        <p:spPr/>
        <p:txBody>
          <a:bodyPr/>
          <a:lstStyle/>
          <a:p>
            <a:r>
              <a:rPr lang="en-US" dirty="0"/>
              <a:t>Where to Then?</a:t>
            </a:r>
          </a:p>
        </p:txBody>
      </p:sp>
      <p:sp>
        <p:nvSpPr>
          <p:cNvPr id="3" name="Content Placeholder 2">
            <a:extLst>
              <a:ext uri="{FF2B5EF4-FFF2-40B4-BE49-F238E27FC236}">
                <a16:creationId xmlns:a16="http://schemas.microsoft.com/office/drawing/2014/main" id="{B7F34E53-DC14-4E40-BC19-4F004E2E5A63}"/>
              </a:ext>
            </a:extLst>
          </p:cNvPr>
          <p:cNvSpPr>
            <a:spLocks noGrp="1"/>
          </p:cNvSpPr>
          <p:nvPr>
            <p:ph idx="1"/>
          </p:nvPr>
        </p:nvSpPr>
        <p:spPr>
          <a:xfrm>
            <a:off x="818712" y="1420481"/>
            <a:ext cx="7790120" cy="4572000"/>
          </a:xfrm>
        </p:spPr>
        <p:txBody>
          <a:bodyPr/>
          <a:lstStyle/>
          <a:p>
            <a:r>
              <a:rPr lang="en-US" dirty="0"/>
              <a:t>These models are </a:t>
            </a:r>
            <a:r>
              <a:rPr lang="en-US" u="sng" dirty="0"/>
              <a:t>not wrong</a:t>
            </a:r>
            <a:r>
              <a:rPr lang="en-US" dirty="0"/>
              <a:t>, just </a:t>
            </a:r>
            <a:r>
              <a:rPr lang="en-US" u="sng" dirty="0"/>
              <a:t>not helpful</a:t>
            </a:r>
            <a:r>
              <a:rPr lang="en-US" dirty="0"/>
              <a:t> for starting out</a:t>
            </a:r>
          </a:p>
          <a:p>
            <a:pPr lvl="1"/>
            <a:r>
              <a:rPr lang="en-US" dirty="0"/>
              <a:t>Technical skills are non-negotiable in data science</a:t>
            </a:r>
          </a:p>
          <a:p>
            <a:pPr lvl="1"/>
            <a:r>
              <a:rPr lang="en-US" dirty="0"/>
              <a:t>After this class, you will be a </a:t>
            </a:r>
            <a:r>
              <a:rPr lang="en-US" u="sng" dirty="0"/>
              <a:t>much</a:t>
            </a:r>
            <a:r>
              <a:rPr lang="en-US" dirty="0"/>
              <a:t> stronger programmer and analyst</a:t>
            </a:r>
          </a:p>
          <a:p>
            <a:pPr lvl="1"/>
            <a:r>
              <a:rPr lang="en-US" dirty="0"/>
              <a:t>You should expect to invest a lot of time in programming and analysis</a:t>
            </a:r>
          </a:p>
          <a:p>
            <a:pPr lvl="1"/>
            <a:endParaRPr lang="en-US" dirty="0"/>
          </a:p>
          <a:p>
            <a:r>
              <a:rPr lang="en-US" dirty="0">
                <a:sym typeface="Wingdings" panose="05000000000000000000" pitchFamily="2" charset="2"/>
              </a:rPr>
              <a:t>“Aren’t the themes for each module around a different type of data? Doesn’t that mean this is just another data-centered class?”</a:t>
            </a:r>
          </a:p>
          <a:p>
            <a:pPr lvl="1"/>
            <a:r>
              <a:rPr lang="en-US" dirty="0">
                <a:sym typeface="Wingdings" panose="05000000000000000000" pitchFamily="2" charset="2"/>
              </a:rPr>
              <a:t>How to apply a </a:t>
            </a:r>
            <a:r>
              <a:rPr lang="en-US" u="sng" dirty="0">
                <a:sym typeface="Wingdings" panose="05000000000000000000" pitchFamily="2" charset="2"/>
              </a:rPr>
              <a:t>data science mindset</a:t>
            </a:r>
            <a:r>
              <a:rPr lang="en-US" dirty="0">
                <a:sym typeface="Wingdings" panose="05000000000000000000" pitchFamily="2" charset="2"/>
              </a:rPr>
              <a:t> across diverse kinds of data</a:t>
            </a:r>
          </a:p>
          <a:p>
            <a:pPr lvl="1"/>
            <a:r>
              <a:rPr lang="en-US" dirty="0">
                <a:sym typeface="Wingdings" panose="05000000000000000000" pitchFamily="2" charset="2"/>
              </a:rPr>
              <a:t>Building this mindset — rather than specific methods, tools, and models — is the human-centered approach we want you to learn</a:t>
            </a:r>
          </a:p>
          <a:p>
            <a:pPr lvl="1"/>
            <a:endParaRPr lang="en-US" dirty="0">
              <a:sym typeface="Wingdings" panose="05000000000000000000" pitchFamily="2" charset="2"/>
            </a:endParaRPr>
          </a:p>
          <a:p>
            <a:r>
              <a:rPr lang="en-US" dirty="0">
                <a:sym typeface="Wingdings" panose="05000000000000000000" pitchFamily="2" charset="2"/>
              </a:rPr>
              <a:t>What is a data science mindset?</a:t>
            </a:r>
            <a:endParaRPr lang="en-US" dirty="0"/>
          </a:p>
        </p:txBody>
      </p:sp>
      <p:sp>
        <p:nvSpPr>
          <p:cNvPr id="4" name="Slide Number Placeholder 3">
            <a:extLst>
              <a:ext uri="{FF2B5EF4-FFF2-40B4-BE49-F238E27FC236}">
                <a16:creationId xmlns:a16="http://schemas.microsoft.com/office/drawing/2014/main" id="{30C1524A-006A-4285-BDDD-C852A12245E4}"/>
              </a:ext>
            </a:extLst>
          </p:cNvPr>
          <p:cNvSpPr>
            <a:spLocks noGrp="1"/>
          </p:cNvSpPr>
          <p:nvPr>
            <p:ph type="sldNum" sz="quarter" idx="12"/>
          </p:nvPr>
        </p:nvSpPr>
        <p:spPr/>
        <p:txBody>
          <a:bodyPr/>
          <a:lstStyle/>
          <a:p>
            <a:fld id="{D57F1E4F-1CFF-5643-939E-217C01CDF565}" type="slidenum">
              <a:rPr lang="en-US" smtClean="0"/>
              <a:pPr/>
              <a:t>34</a:t>
            </a:fld>
            <a:endParaRPr lang="en-US" dirty="0"/>
          </a:p>
        </p:txBody>
      </p:sp>
      <p:grpSp>
        <p:nvGrpSpPr>
          <p:cNvPr id="5" name="Group 4">
            <a:extLst>
              <a:ext uri="{FF2B5EF4-FFF2-40B4-BE49-F238E27FC236}">
                <a16:creationId xmlns:a16="http://schemas.microsoft.com/office/drawing/2014/main" id="{47AC0459-2BAE-4E18-95A9-A6124781DCE7}"/>
              </a:ext>
            </a:extLst>
          </p:cNvPr>
          <p:cNvGrpSpPr/>
          <p:nvPr/>
        </p:nvGrpSpPr>
        <p:grpSpPr>
          <a:xfrm>
            <a:off x="8968838" y="2254131"/>
            <a:ext cx="2766739" cy="2743200"/>
            <a:chOff x="8968838" y="2254131"/>
            <a:chExt cx="2766739" cy="2743200"/>
          </a:xfrm>
        </p:grpSpPr>
        <p:pic>
          <p:nvPicPr>
            <p:cNvPr id="6" name="Graphic 5" descr="Table">
              <a:extLst>
                <a:ext uri="{FF2B5EF4-FFF2-40B4-BE49-F238E27FC236}">
                  <a16:creationId xmlns:a16="http://schemas.microsoft.com/office/drawing/2014/main" id="{DECB8A7A-DAB8-4885-92B7-133F5BA42E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28844" y="2254131"/>
              <a:ext cx="914400" cy="914400"/>
            </a:xfrm>
            <a:prstGeom prst="rect">
              <a:avLst/>
            </a:prstGeom>
          </p:spPr>
        </p:pic>
        <p:pic>
          <p:nvPicPr>
            <p:cNvPr id="7" name="Graphic 6" descr="Database">
              <a:extLst>
                <a:ext uri="{FF2B5EF4-FFF2-40B4-BE49-F238E27FC236}">
                  <a16:creationId xmlns:a16="http://schemas.microsoft.com/office/drawing/2014/main" id="{7FD77B5E-682D-46C8-AB52-1640243D92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63977" y="2254131"/>
              <a:ext cx="914400" cy="914400"/>
            </a:xfrm>
            <a:prstGeom prst="rect">
              <a:avLst/>
            </a:prstGeom>
          </p:spPr>
        </p:pic>
        <p:pic>
          <p:nvPicPr>
            <p:cNvPr id="8" name="Graphic 7" descr="Barcode">
              <a:extLst>
                <a:ext uri="{FF2B5EF4-FFF2-40B4-BE49-F238E27FC236}">
                  <a16:creationId xmlns:a16="http://schemas.microsoft.com/office/drawing/2014/main" id="{1C4BFE49-8F13-4F5B-B803-AD2512F109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49577" y="4082931"/>
              <a:ext cx="914400" cy="914400"/>
            </a:xfrm>
            <a:prstGeom prst="rect">
              <a:avLst/>
            </a:prstGeom>
          </p:spPr>
        </p:pic>
        <p:pic>
          <p:nvPicPr>
            <p:cNvPr id="9" name="Graphic 8" descr="Document">
              <a:extLst>
                <a:ext uri="{FF2B5EF4-FFF2-40B4-BE49-F238E27FC236}">
                  <a16:creationId xmlns:a16="http://schemas.microsoft.com/office/drawing/2014/main" id="{0F439894-B3A7-4D14-A814-2DB10F89C9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63977" y="4082931"/>
              <a:ext cx="914400" cy="914400"/>
            </a:xfrm>
            <a:prstGeom prst="rect">
              <a:avLst/>
            </a:prstGeom>
          </p:spPr>
        </p:pic>
        <p:pic>
          <p:nvPicPr>
            <p:cNvPr id="10" name="Graphic 9" descr="Map with pin">
              <a:extLst>
                <a:ext uri="{FF2B5EF4-FFF2-40B4-BE49-F238E27FC236}">
                  <a16:creationId xmlns:a16="http://schemas.microsoft.com/office/drawing/2014/main" id="{B2CDD2E3-96BA-493E-B653-1BAC377285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83238" y="3168531"/>
              <a:ext cx="914400" cy="914400"/>
            </a:xfrm>
            <a:prstGeom prst="rect">
              <a:avLst/>
            </a:prstGeom>
          </p:spPr>
        </p:pic>
        <p:pic>
          <p:nvPicPr>
            <p:cNvPr id="11" name="Graphic 10" descr="Network">
              <a:extLst>
                <a:ext uri="{FF2B5EF4-FFF2-40B4-BE49-F238E27FC236}">
                  <a16:creationId xmlns:a16="http://schemas.microsoft.com/office/drawing/2014/main" id="{0F48681A-C748-4B21-A119-C71D629512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821177" y="3168531"/>
              <a:ext cx="914400" cy="914400"/>
            </a:xfrm>
            <a:prstGeom prst="rect">
              <a:avLst/>
            </a:prstGeom>
          </p:spPr>
        </p:pic>
        <p:pic>
          <p:nvPicPr>
            <p:cNvPr id="12" name="Graphic 11" descr="Hourglass Full">
              <a:extLst>
                <a:ext uri="{FF2B5EF4-FFF2-40B4-BE49-F238E27FC236}">
                  <a16:creationId xmlns:a16="http://schemas.microsoft.com/office/drawing/2014/main" id="{FA4AFCC3-98A3-4B96-935E-E53FB0F919C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68838" y="3168531"/>
              <a:ext cx="914400" cy="914400"/>
            </a:xfrm>
            <a:prstGeom prst="rect">
              <a:avLst/>
            </a:prstGeom>
          </p:spPr>
        </p:pic>
      </p:grpSp>
    </p:spTree>
    <p:extLst>
      <p:ext uri="{BB962C8B-B14F-4D97-AF65-F5344CB8AC3E}">
        <p14:creationId xmlns:p14="http://schemas.microsoft.com/office/powerpoint/2010/main" val="1373834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131E07-0EC7-4521-8E8C-CB0F056F317D}"/>
              </a:ext>
            </a:extLst>
          </p:cNvPr>
          <p:cNvSpPr>
            <a:spLocks noGrp="1"/>
          </p:cNvSpPr>
          <p:nvPr>
            <p:ph type="title"/>
          </p:nvPr>
        </p:nvSpPr>
        <p:spPr/>
        <p:txBody>
          <a:bodyPr/>
          <a:lstStyle/>
          <a:p>
            <a:r>
              <a:rPr lang="en-US" dirty="0"/>
              <a:t>Building a Data Science Mindset</a:t>
            </a:r>
          </a:p>
        </p:txBody>
      </p:sp>
      <p:sp>
        <p:nvSpPr>
          <p:cNvPr id="6" name="Text Placeholder 5">
            <a:extLst>
              <a:ext uri="{FF2B5EF4-FFF2-40B4-BE49-F238E27FC236}">
                <a16:creationId xmlns:a16="http://schemas.microsoft.com/office/drawing/2014/main" id="{6485E682-CD08-45BF-896E-CE77AEA8418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E851C4E-113E-43D0-8CDD-65937EFA3EFE}"/>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249022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2A2F6-43E3-4B30-A4A6-1101208F12D6}"/>
              </a:ext>
            </a:extLst>
          </p:cNvPr>
          <p:cNvSpPr>
            <a:spLocks noGrp="1"/>
          </p:cNvSpPr>
          <p:nvPr>
            <p:ph type="title"/>
          </p:nvPr>
        </p:nvSpPr>
        <p:spPr/>
        <p:txBody>
          <a:bodyPr/>
          <a:lstStyle/>
          <a:p>
            <a:r>
              <a:rPr lang="en-US" dirty="0"/>
              <a:t>Human-centered data science</a:t>
            </a:r>
          </a:p>
        </p:txBody>
      </p:sp>
      <p:pic>
        <p:nvPicPr>
          <p:cNvPr id="6" name="Content Placeholder 5">
            <a:extLst>
              <a:ext uri="{FF2B5EF4-FFF2-40B4-BE49-F238E27FC236}">
                <a16:creationId xmlns:a16="http://schemas.microsoft.com/office/drawing/2014/main" id="{F2D24009-D225-4802-AD15-9A27F47EA936}"/>
              </a:ext>
            </a:extLst>
          </p:cNvPr>
          <p:cNvPicPr>
            <a:picLocks noGrp="1" noChangeAspect="1"/>
          </p:cNvPicPr>
          <p:nvPr>
            <p:ph idx="1"/>
          </p:nvPr>
        </p:nvPicPr>
        <p:blipFill>
          <a:blip r:embed="rId2"/>
          <a:stretch>
            <a:fillRect/>
          </a:stretch>
        </p:blipFill>
        <p:spPr>
          <a:xfrm>
            <a:off x="4380931" y="1402468"/>
            <a:ext cx="6297400" cy="4572000"/>
          </a:xfrm>
        </p:spPr>
      </p:pic>
      <p:sp>
        <p:nvSpPr>
          <p:cNvPr id="4" name="Slide Number Placeholder 3">
            <a:extLst>
              <a:ext uri="{FF2B5EF4-FFF2-40B4-BE49-F238E27FC236}">
                <a16:creationId xmlns:a16="http://schemas.microsoft.com/office/drawing/2014/main" id="{9D3C4469-A692-4C09-8BBD-71E73446541A}"/>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
        <p:nvSpPr>
          <p:cNvPr id="8" name="TextBox 7">
            <a:extLst>
              <a:ext uri="{FF2B5EF4-FFF2-40B4-BE49-F238E27FC236}">
                <a16:creationId xmlns:a16="http://schemas.microsoft.com/office/drawing/2014/main" id="{740A522C-7BD3-4BC9-B674-46FDF896AFF8}"/>
              </a:ext>
            </a:extLst>
          </p:cNvPr>
          <p:cNvSpPr txBox="1"/>
          <p:nvPr/>
        </p:nvSpPr>
        <p:spPr>
          <a:xfrm>
            <a:off x="-3350" y="6611779"/>
            <a:ext cx="10182329" cy="246221"/>
          </a:xfrm>
          <a:prstGeom prst="rect">
            <a:avLst/>
          </a:prstGeom>
          <a:noFill/>
        </p:spPr>
        <p:txBody>
          <a:bodyPr wrap="square">
            <a:spAutoFit/>
          </a:bodyPr>
          <a:lstStyle/>
          <a:p>
            <a:r>
              <a:rPr lang="en-US" sz="1000" dirty="0"/>
              <a:t>Hall, P. (2019). </a:t>
            </a:r>
            <a:r>
              <a:rPr lang="en-US" sz="1000" dirty="0">
                <a:effectLst/>
                <a:latin typeface="Arial" panose="020B0604020202020204" pitchFamily="34" charset="0"/>
                <a:hlinkClick r:id="rId3"/>
              </a:rPr>
              <a:t>On Explainable Machine Learning Misconceptions &amp; A More Human-Centered Machine Learning</a:t>
            </a:r>
            <a:r>
              <a:rPr lang="en-US" sz="1000" dirty="0">
                <a:effectLst/>
                <a:latin typeface="Arial" panose="020B0604020202020204" pitchFamily="34" charset="0"/>
              </a:rPr>
              <a:t>.</a:t>
            </a:r>
            <a:endParaRPr lang="en-US" sz="1000" dirty="0"/>
          </a:p>
        </p:txBody>
      </p:sp>
      <p:sp>
        <p:nvSpPr>
          <p:cNvPr id="9" name="TextBox 8">
            <a:extLst>
              <a:ext uri="{FF2B5EF4-FFF2-40B4-BE49-F238E27FC236}">
                <a16:creationId xmlns:a16="http://schemas.microsoft.com/office/drawing/2014/main" id="{56B7271D-6557-4C70-A633-7D9C215E18F9}"/>
              </a:ext>
            </a:extLst>
          </p:cNvPr>
          <p:cNvSpPr txBox="1"/>
          <p:nvPr/>
        </p:nvSpPr>
        <p:spPr>
          <a:xfrm>
            <a:off x="4259664" y="6108457"/>
            <a:ext cx="3672672" cy="369332"/>
          </a:xfrm>
          <a:prstGeom prst="rect">
            <a:avLst/>
          </a:prstGeom>
          <a:noFill/>
        </p:spPr>
        <p:txBody>
          <a:bodyPr wrap="square">
            <a:spAutoFit/>
          </a:bodyPr>
          <a:lstStyle/>
          <a:p>
            <a:pPr algn="ctr"/>
            <a:r>
              <a:rPr lang="en-US" dirty="0"/>
              <a:t>Again </a:t>
            </a:r>
            <a:r>
              <a:rPr lang="en-US" u="sng" dirty="0"/>
              <a:t>not wrong</a:t>
            </a:r>
            <a:r>
              <a:rPr lang="en-US" dirty="0"/>
              <a:t>, just </a:t>
            </a:r>
            <a:r>
              <a:rPr lang="en-US" u="sng" dirty="0"/>
              <a:t>not helpful</a:t>
            </a:r>
            <a:endParaRPr lang="en-US" dirty="0"/>
          </a:p>
        </p:txBody>
      </p:sp>
      <p:pic>
        <p:nvPicPr>
          <p:cNvPr id="5" name="Picture 4" descr="A person looking at the camera&#10;&#10;Description automatically generated">
            <a:extLst>
              <a:ext uri="{FF2B5EF4-FFF2-40B4-BE49-F238E27FC236}">
                <a16:creationId xmlns:a16="http://schemas.microsoft.com/office/drawing/2014/main" id="{0EAFE46F-CEDC-47EE-B0C2-ED9E54C88EE8}"/>
              </a:ext>
            </a:extLst>
          </p:cNvPr>
          <p:cNvPicPr>
            <a:picLocks noChangeAspect="1"/>
          </p:cNvPicPr>
          <p:nvPr/>
        </p:nvPicPr>
        <p:blipFill>
          <a:blip r:embed="rId4"/>
          <a:stretch>
            <a:fillRect/>
          </a:stretch>
        </p:blipFill>
        <p:spPr>
          <a:xfrm>
            <a:off x="847780" y="2213147"/>
            <a:ext cx="2628900" cy="3105150"/>
          </a:xfrm>
          <a:prstGeom prst="rect">
            <a:avLst/>
          </a:prstGeom>
        </p:spPr>
      </p:pic>
    </p:spTree>
    <p:extLst>
      <p:ext uri="{BB962C8B-B14F-4D97-AF65-F5344CB8AC3E}">
        <p14:creationId xmlns:p14="http://schemas.microsoft.com/office/powerpoint/2010/main" val="3648022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45B7-545E-4DC3-A7A3-9ABD2F0D4753}"/>
              </a:ext>
            </a:extLst>
          </p:cNvPr>
          <p:cNvSpPr>
            <a:spLocks noGrp="1"/>
          </p:cNvSpPr>
          <p:nvPr>
            <p:ph type="title"/>
          </p:nvPr>
        </p:nvSpPr>
        <p:spPr/>
        <p:txBody>
          <a:bodyPr/>
          <a:lstStyle/>
          <a:p>
            <a:r>
              <a:rPr lang="en-US" dirty="0"/>
              <a:t>Non-Technical Competencies in DS?</a:t>
            </a:r>
          </a:p>
        </p:txBody>
      </p:sp>
      <p:pic>
        <p:nvPicPr>
          <p:cNvPr id="6" name="Content Placeholder 5">
            <a:extLst>
              <a:ext uri="{FF2B5EF4-FFF2-40B4-BE49-F238E27FC236}">
                <a16:creationId xmlns:a16="http://schemas.microsoft.com/office/drawing/2014/main" id="{C0B33FF4-3DCE-455E-8240-2818ED4342A4}"/>
              </a:ext>
            </a:extLst>
          </p:cNvPr>
          <p:cNvPicPr>
            <a:picLocks noGrp="1" noChangeAspect="1"/>
          </p:cNvPicPr>
          <p:nvPr>
            <p:ph idx="1"/>
          </p:nvPr>
        </p:nvPicPr>
        <p:blipFill>
          <a:blip r:embed="rId2"/>
          <a:stretch>
            <a:fillRect/>
          </a:stretch>
        </p:blipFill>
        <p:spPr>
          <a:xfrm>
            <a:off x="5087814" y="1326172"/>
            <a:ext cx="4817994" cy="5310745"/>
          </a:xfrm>
        </p:spPr>
      </p:pic>
      <p:sp>
        <p:nvSpPr>
          <p:cNvPr id="4" name="Slide Number Placeholder 3">
            <a:extLst>
              <a:ext uri="{FF2B5EF4-FFF2-40B4-BE49-F238E27FC236}">
                <a16:creationId xmlns:a16="http://schemas.microsoft.com/office/drawing/2014/main" id="{0D755946-580A-425B-AF14-41DCD331ECC3}"/>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
        <p:nvSpPr>
          <p:cNvPr id="8" name="TextBox 7">
            <a:extLst>
              <a:ext uri="{FF2B5EF4-FFF2-40B4-BE49-F238E27FC236}">
                <a16:creationId xmlns:a16="http://schemas.microsoft.com/office/drawing/2014/main" id="{DB904792-5D93-4905-AFCC-E11FBE3081E2}"/>
              </a:ext>
            </a:extLst>
          </p:cNvPr>
          <p:cNvSpPr txBox="1"/>
          <p:nvPr/>
        </p:nvSpPr>
        <p:spPr>
          <a:xfrm>
            <a:off x="-3350" y="6611779"/>
            <a:ext cx="10182329" cy="246221"/>
          </a:xfrm>
          <a:prstGeom prst="rect">
            <a:avLst/>
          </a:prstGeom>
          <a:noFill/>
        </p:spPr>
        <p:txBody>
          <a:bodyPr wrap="square">
            <a:spAutoFit/>
          </a:bodyPr>
          <a:lstStyle/>
          <a:p>
            <a:r>
              <a:rPr lang="en-US" sz="1000" dirty="0" err="1">
                <a:effectLst/>
              </a:rPr>
              <a:t>Hattingh</a:t>
            </a:r>
            <a:r>
              <a:rPr lang="en-US" sz="1000" dirty="0">
                <a:effectLst/>
              </a:rPr>
              <a:t>, M., Marshall, L., </a:t>
            </a:r>
            <a:r>
              <a:rPr lang="en-US" sz="1000" dirty="0" err="1">
                <a:effectLst/>
              </a:rPr>
              <a:t>Holmner</a:t>
            </a:r>
            <a:r>
              <a:rPr lang="en-US" sz="1000" dirty="0">
                <a:effectLst/>
              </a:rPr>
              <a:t>, M., &amp; Naidoo, R. (2019). </a:t>
            </a:r>
            <a:r>
              <a:rPr lang="en-US" sz="1000" dirty="0">
                <a:effectLst/>
                <a:hlinkClick r:id="rId3"/>
              </a:rPr>
              <a:t>Data Science Competency in </a:t>
            </a:r>
            <a:r>
              <a:rPr lang="en-US" sz="1000" dirty="0" err="1">
                <a:effectLst/>
                <a:hlinkClick r:id="rId3"/>
              </a:rPr>
              <a:t>Organisations</a:t>
            </a:r>
            <a:r>
              <a:rPr lang="en-US" sz="1000" dirty="0">
                <a:effectLst/>
                <a:hlinkClick r:id="rId3"/>
              </a:rPr>
              <a:t>: A Systematic Review and Unified Model</a:t>
            </a:r>
            <a:r>
              <a:rPr lang="en-US" sz="1000" dirty="0">
                <a:effectLst/>
              </a:rPr>
              <a:t>. In </a:t>
            </a:r>
            <a:r>
              <a:rPr lang="en-US" sz="1000" i="1" dirty="0">
                <a:effectLst/>
              </a:rPr>
              <a:t>Proc. SAICSIT 2019</a:t>
            </a:r>
            <a:r>
              <a:rPr lang="en-US" sz="1000" dirty="0">
                <a:effectLst/>
              </a:rPr>
              <a:t>.</a:t>
            </a:r>
          </a:p>
        </p:txBody>
      </p:sp>
      <p:pic>
        <p:nvPicPr>
          <p:cNvPr id="20" name="Picture 19" descr="A person posing for the camera&#10;&#10;Description automatically generated">
            <a:extLst>
              <a:ext uri="{FF2B5EF4-FFF2-40B4-BE49-F238E27FC236}">
                <a16:creationId xmlns:a16="http://schemas.microsoft.com/office/drawing/2014/main" id="{DC1E9F3C-E0B9-496F-86A3-05E36B68B2BA}"/>
              </a:ext>
            </a:extLst>
          </p:cNvPr>
          <p:cNvPicPr>
            <a:picLocks noChangeAspect="1"/>
          </p:cNvPicPr>
          <p:nvPr/>
        </p:nvPicPr>
        <p:blipFill>
          <a:blip r:embed="rId4"/>
          <a:stretch>
            <a:fillRect/>
          </a:stretch>
        </p:blipFill>
        <p:spPr>
          <a:xfrm>
            <a:off x="943334" y="3089710"/>
            <a:ext cx="3186538" cy="1672932"/>
          </a:xfrm>
          <a:prstGeom prst="rect">
            <a:avLst/>
          </a:prstGeom>
        </p:spPr>
      </p:pic>
    </p:spTree>
    <p:extLst>
      <p:ext uri="{BB962C8B-B14F-4D97-AF65-F5344CB8AC3E}">
        <p14:creationId xmlns:p14="http://schemas.microsoft.com/office/powerpoint/2010/main" val="3152978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58E0-479D-4D8A-A57D-72A46CF5D38F}"/>
              </a:ext>
            </a:extLst>
          </p:cNvPr>
          <p:cNvSpPr>
            <a:spLocks noGrp="1"/>
          </p:cNvSpPr>
          <p:nvPr>
            <p:ph type="title"/>
          </p:nvPr>
        </p:nvSpPr>
        <p:spPr/>
        <p:txBody>
          <a:bodyPr/>
          <a:lstStyle/>
          <a:p>
            <a:r>
              <a:rPr lang="en-US" dirty="0"/>
              <a:t>A Modest Proposal</a:t>
            </a:r>
          </a:p>
        </p:txBody>
      </p:sp>
      <p:sp>
        <p:nvSpPr>
          <p:cNvPr id="4" name="Slide Number Placeholder 3">
            <a:extLst>
              <a:ext uri="{FF2B5EF4-FFF2-40B4-BE49-F238E27FC236}">
                <a16:creationId xmlns:a16="http://schemas.microsoft.com/office/drawing/2014/main" id="{D788ED18-0F98-4901-B677-E9C39BCC166B}"/>
              </a:ext>
            </a:extLst>
          </p:cNvPr>
          <p:cNvSpPr>
            <a:spLocks noGrp="1"/>
          </p:cNvSpPr>
          <p:nvPr>
            <p:ph type="sldNum" sz="quarter" idx="12"/>
          </p:nvPr>
        </p:nvSpPr>
        <p:spPr/>
        <p:txBody>
          <a:bodyPr/>
          <a:lstStyle/>
          <a:p>
            <a:fld id="{D57F1E4F-1CFF-5643-939E-217C01CDF565}" type="slidenum">
              <a:rPr lang="en-US" smtClean="0"/>
              <a:pPr/>
              <a:t>38</a:t>
            </a:fld>
            <a:endParaRPr lang="en-US" dirty="0"/>
          </a:p>
        </p:txBody>
      </p:sp>
      <p:grpSp>
        <p:nvGrpSpPr>
          <p:cNvPr id="25" name="Group 24">
            <a:extLst>
              <a:ext uri="{FF2B5EF4-FFF2-40B4-BE49-F238E27FC236}">
                <a16:creationId xmlns:a16="http://schemas.microsoft.com/office/drawing/2014/main" id="{5AD8A4FB-7F22-4DCF-AC5D-C51CB169516D}"/>
              </a:ext>
            </a:extLst>
          </p:cNvPr>
          <p:cNvGrpSpPr/>
          <p:nvPr/>
        </p:nvGrpSpPr>
        <p:grpSpPr>
          <a:xfrm>
            <a:off x="1650866" y="2666923"/>
            <a:ext cx="8890269" cy="2475131"/>
            <a:chOff x="1388354" y="2417712"/>
            <a:chExt cx="8890269" cy="2475131"/>
          </a:xfrm>
        </p:grpSpPr>
        <p:pic>
          <p:nvPicPr>
            <p:cNvPr id="26" name="Graphic 25" descr="Left Brain">
              <a:extLst>
                <a:ext uri="{FF2B5EF4-FFF2-40B4-BE49-F238E27FC236}">
                  <a16:creationId xmlns:a16="http://schemas.microsoft.com/office/drawing/2014/main" id="{BB09E5F7-742C-463B-8DBB-AAFEB1DD42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2178" y="2417712"/>
              <a:ext cx="2091310" cy="2091310"/>
            </a:xfrm>
            <a:prstGeom prst="rect">
              <a:avLst/>
            </a:prstGeom>
          </p:spPr>
        </p:pic>
        <p:pic>
          <p:nvPicPr>
            <p:cNvPr id="27" name="Graphic 26" descr="Programmer">
              <a:extLst>
                <a:ext uri="{FF2B5EF4-FFF2-40B4-BE49-F238E27FC236}">
                  <a16:creationId xmlns:a16="http://schemas.microsoft.com/office/drawing/2014/main" id="{AE480830-68A0-4E6E-BC46-5B60BA0F2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2417712"/>
              <a:ext cx="1828800" cy="1828800"/>
            </a:xfrm>
            <a:prstGeom prst="rect">
              <a:avLst/>
            </a:prstGeom>
          </p:spPr>
        </p:pic>
        <p:pic>
          <p:nvPicPr>
            <p:cNvPr id="28" name="Graphic 27" descr="Sprouting Seed">
              <a:extLst>
                <a:ext uri="{FF2B5EF4-FFF2-40B4-BE49-F238E27FC236}">
                  <a16:creationId xmlns:a16="http://schemas.microsoft.com/office/drawing/2014/main" id="{C28ABFD2-5A56-45AB-B56C-1D9EF62F11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88354" y="2417712"/>
              <a:ext cx="1828800" cy="1828800"/>
            </a:xfrm>
            <a:prstGeom prst="rect">
              <a:avLst/>
            </a:prstGeom>
          </p:spPr>
        </p:pic>
        <p:pic>
          <p:nvPicPr>
            <p:cNvPr id="29" name="Graphic 28" descr="Atom">
              <a:extLst>
                <a:ext uri="{FF2B5EF4-FFF2-40B4-BE49-F238E27FC236}">
                  <a16:creationId xmlns:a16="http://schemas.microsoft.com/office/drawing/2014/main" id="{9A2A79CB-FBA7-41A5-BFA1-DFA05AA71E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9823" y="2417712"/>
              <a:ext cx="1828800" cy="1828800"/>
            </a:xfrm>
            <a:prstGeom prst="rect">
              <a:avLst/>
            </a:prstGeom>
          </p:spPr>
        </p:pic>
        <p:sp>
          <p:nvSpPr>
            <p:cNvPr id="30" name="TextBox 29">
              <a:extLst>
                <a:ext uri="{FF2B5EF4-FFF2-40B4-BE49-F238E27FC236}">
                  <a16:creationId xmlns:a16="http://schemas.microsoft.com/office/drawing/2014/main" id="{88411C29-27F1-4299-8A98-79FAD272740C}"/>
                </a:ext>
              </a:extLst>
            </p:cNvPr>
            <p:cNvSpPr txBox="1"/>
            <p:nvPr/>
          </p:nvSpPr>
          <p:spPr>
            <a:xfrm>
              <a:off x="1774403" y="4246512"/>
              <a:ext cx="1056700" cy="646331"/>
            </a:xfrm>
            <a:prstGeom prst="rect">
              <a:avLst/>
            </a:prstGeom>
            <a:noFill/>
          </p:spPr>
          <p:txBody>
            <a:bodyPr wrap="none" rtlCol="0">
              <a:spAutoFit/>
            </a:bodyPr>
            <a:lstStyle/>
            <a:p>
              <a:pPr algn="ctr"/>
              <a:r>
                <a:rPr lang="en-US" b="1" dirty="0"/>
                <a:t>Growth</a:t>
              </a:r>
              <a:br>
                <a:rPr lang="en-US" b="1" dirty="0"/>
              </a:br>
              <a:r>
                <a:rPr lang="en-US" b="1" dirty="0"/>
                <a:t>Mindset</a:t>
              </a:r>
            </a:p>
          </p:txBody>
        </p:sp>
        <p:sp>
          <p:nvSpPr>
            <p:cNvPr id="31" name="TextBox 30">
              <a:extLst>
                <a:ext uri="{FF2B5EF4-FFF2-40B4-BE49-F238E27FC236}">
                  <a16:creationId xmlns:a16="http://schemas.microsoft.com/office/drawing/2014/main" id="{FA109670-AD14-4BC1-821F-4F6B0405C940}"/>
                </a:ext>
              </a:extLst>
            </p:cNvPr>
            <p:cNvSpPr txBox="1"/>
            <p:nvPr/>
          </p:nvSpPr>
          <p:spPr>
            <a:xfrm>
              <a:off x="3887586" y="4232444"/>
              <a:ext cx="1800493" cy="646331"/>
            </a:xfrm>
            <a:prstGeom prst="rect">
              <a:avLst/>
            </a:prstGeom>
            <a:noFill/>
          </p:spPr>
          <p:txBody>
            <a:bodyPr wrap="none" rtlCol="0">
              <a:spAutoFit/>
            </a:bodyPr>
            <a:lstStyle/>
            <a:p>
              <a:pPr algn="ctr"/>
              <a:r>
                <a:rPr lang="en-US" b="1" dirty="0"/>
                <a:t>Computational</a:t>
              </a:r>
              <a:br>
                <a:rPr lang="en-US" b="1" dirty="0"/>
              </a:br>
              <a:r>
                <a:rPr lang="en-US" b="1" dirty="0"/>
                <a:t>Thinking</a:t>
              </a:r>
            </a:p>
          </p:txBody>
        </p:sp>
        <p:sp>
          <p:nvSpPr>
            <p:cNvPr id="32" name="TextBox 31">
              <a:extLst>
                <a:ext uri="{FF2B5EF4-FFF2-40B4-BE49-F238E27FC236}">
                  <a16:creationId xmlns:a16="http://schemas.microsoft.com/office/drawing/2014/main" id="{84358555-8625-4720-AB1A-BCF0B0BCB1F9}"/>
                </a:ext>
              </a:extLst>
            </p:cNvPr>
            <p:cNvSpPr txBox="1"/>
            <p:nvPr/>
          </p:nvSpPr>
          <p:spPr>
            <a:xfrm>
              <a:off x="6547500" y="4232443"/>
              <a:ext cx="954107" cy="646331"/>
            </a:xfrm>
            <a:prstGeom prst="rect">
              <a:avLst/>
            </a:prstGeom>
            <a:noFill/>
          </p:spPr>
          <p:txBody>
            <a:bodyPr wrap="none" rtlCol="0">
              <a:spAutoFit/>
            </a:bodyPr>
            <a:lstStyle/>
            <a:p>
              <a:pPr algn="ctr"/>
              <a:r>
                <a:rPr lang="en-US" b="1" dirty="0"/>
                <a:t>Hacker</a:t>
              </a:r>
              <a:br>
                <a:rPr lang="en-US" b="1" dirty="0"/>
              </a:br>
              <a:r>
                <a:rPr lang="en-US" b="1" dirty="0"/>
                <a:t>Ethic</a:t>
              </a:r>
            </a:p>
          </p:txBody>
        </p:sp>
        <p:sp>
          <p:nvSpPr>
            <p:cNvPr id="33" name="TextBox 32">
              <a:extLst>
                <a:ext uri="{FF2B5EF4-FFF2-40B4-BE49-F238E27FC236}">
                  <a16:creationId xmlns:a16="http://schemas.microsoft.com/office/drawing/2014/main" id="{0760D10E-A1D8-441F-B5DC-EAD0587BE539}"/>
                </a:ext>
              </a:extLst>
            </p:cNvPr>
            <p:cNvSpPr txBox="1"/>
            <p:nvPr/>
          </p:nvSpPr>
          <p:spPr>
            <a:xfrm>
              <a:off x="8758930" y="4232442"/>
              <a:ext cx="1210588" cy="646331"/>
            </a:xfrm>
            <a:prstGeom prst="rect">
              <a:avLst/>
            </a:prstGeom>
            <a:noFill/>
          </p:spPr>
          <p:txBody>
            <a:bodyPr wrap="none" rtlCol="0">
              <a:spAutoFit/>
            </a:bodyPr>
            <a:lstStyle/>
            <a:p>
              <a:pPr algn="ctr"/>
              <a:r>
                <a:rPr lang="en-US" b="1" dirty="0"/>
                <a:t>Scientific</a:t>
              </a:r>
              <a:br>
                <a:rPr lang="en-US" b="1" dirty="0"/>
              </a:br>
              <a:r>
                <a:rPr lang="en-US" b="1" dirty="0"/>
                <a:t>Norms</a:t>
              </a:r>
            </a:p>
          </p:txBody>
        </p:sp>
      </p:grpSp>
    </p:spTree>
    <p:extLst>
      <p:ext uri="{BB962C8B-B14F-4D97-AF65-F5344CB8AC3E}">
        <p14:creationId xmlns:p14="http://schemas.microsoft.com/office/powerpoint/2010/main" val="2163601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1EE2C-500D-4899-870B-5E6D20989F1D}"/>
              </a:ext>
            </a:extLst>
          </p:cNvPr>
          <p:cNvSpPr>
            <a:spLocks noGrp="1"/>
          </p:cNvSpPr>
          <p:nvPr>
            <p:ph type="title"/>
          </p:nvPr>
        </p:nvSpPr>
        <p:spPr/>
        <p:txBody>
          <a:bodyPr/>
          <a:lstStyle/>
          <a:p>
            <a:r>
              <a:rPr lang="en-US" dirty="0"/>
              <a:t>Why Are You Here?</a:t>
            </a:r>
          </a:p>
        </p:txBody>
      </p:sp>
      <p:sp>
        <p:nvSpPr>
          <p:cNvPr id="4" name="Slide Number Placeholder 3">
            <a:extLst>
              <a:ext uri="{FF2B5EF4-FFF2-40B4-BE49-F238E27FC236}">
                <a16:creationId xmlns:a16="http://schemas.microsoft.com/office/drawing/2014/main" id="{8731A57F-6CDB-4C41-A287-8F1520866EC8}"/>
              </a:ext>
            </a:extLst>
          </p:cNvPr>
          <p:cNvSpPr>
            <a:spLocks noGrp="1"/>
          </p:cNvSpPr>
          <p:nvPr>
            <p:ph type="sldNum" sz="quarter" idx="12"/>
          </p:nvPr>
        </p:nvSpPr>
        <p:spPr/>
        <p:txBody>
          <a:bodyPr/>
          <a:lstStyle/>
          <a:p>
            <a:fld id="{D57F1E4F-1CFF-5643-939E-217C01CDF565}" type="slidenum">
              <a:rPr lang="en-US" smtClean="0"/>
              <a:pPr/>
              <a:t>3</a:t>
            </a:fld>
            <a:endParaRPr lang="en-US" dirty="0"/>
          </a:p>
        </p:txBody>
      </p:sp>
      <p:grpSp>
        <p:nvGrpSpPr>
          <p:cNvPr id="35" name="Group 34">
            <a:extLst>
              <a:ext uri="{FF2B5EF4-FFF2-40B4-BE49-F238E27FC236}">
                <a16:creationId xmlns:a16="http://schemas.microsoft.com/office/drawing/2014/main" id="{7B09D190-4E3A-49F0-A31B-3347455F29A5}"/>
              </a:ext>
            </a:extLst>
          </p:cNvPr>
          <p:cNvGrpSpPr/>
          <p:nvPr/>
        </p:nvGrpSpPr>
        <p:grpSpPr>
          <a:xfrm>
            <a:off x="3530339" y="1838646"/>
            <a:ext cx="6944880" cy="1931672"/>
            <a:chOff x="2623560" y="2661608"/>
            <a:chExt cx="6944880" cy="1931672"/>
          </a:xfrm>
        </p:grpSpPr>
        <p:sp>
          <p:nvSpPr>
            <p:cNvPr id="11" name="Rectangle: Rounded Corners 10">
              <a:extLst>
                <a:ext uri="{FF2B5EF4-FFF2-40B4-BE49-F238E27FC236}">
                  <a16:creationId xmlns:a16="http://schemas.microsoft.com/office/drawing/2014/main" id="{79ED94FD-AE35-44B4-A308-8FA1A5B3911D}"/>
                </a:ext>
              </a:extLst>
            </p:cNvPr>
            <p:cNvSpPr/>
            <p:nvPr/>
          </p:nvSpPr>
          <p:spPr>
            <a:xfrm>
              <a:off x="2623560" y="2661608"/>
              <a:ext cx="1371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INFO 1201</a:t>
              </a:r>
            </a:p>
          </p:txBody>
        </p:sp>
        <p:sp>
          <p:nvSpPr>
            <p:cNvPr id="12" name="Rectangle: Rounded Corners 11">
              <a:extLst>
                <a:ext uri="{FF2B5EF4-FFF2-40B4-BE49-F238E27FC236}">
                  <a16:creationId xmlns:a16="http://schemas.microsoft.com/office/drawing/2014/main" id="{E36CB464-081A-4D46-A00C-429A1FE845F0}"/>
                </a:ext>
              </a:extLst>
            </p:cNvPr>
            <p:cNvSpPr/>
            <p:nvPr/>
          </p:nvSpPr>
          <p:spPr>
            <a:xfrm>
              <a:off x="4437118" y="3907480"/>
              <a:ext cx="1371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INFO 2301</a:t>
              </a:r>
            </a:p>
          </p:txBody>
        </p:sp>
        <p:sp>
          <p:nvSpPr>
            <p:cNvPr id="14" name="Rectangle: Rounded Corners 13">
              <a:extLst>
                <a:ext uri="{FF2B5EF4-FFF2-40B4-BE49-F238E27FC236}">
                  <a16:creationId xmlns:a16="http://schemas.microsoft.com/office/drawing/2014/main" id="{F3A115BA-F9BA-4E40-9ABA-54952E55407E}"/>
                </a:ext>
              </a:extLst>
            </p:cNvPr>
            <p:cNvSpPr/>
            <p:nvPr/>
          </p:nvSpPr>
          <p:spPr>
            <a:xfrm>
              <a:off x="4437120" y="2661608"/>
              <a:ext cx="1371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INFO 2201</a:t>
              </a:r>
            </a:p>
          </p:txBody>
        </p:sp>
        <p:sp>
          <p:nvSpPr>
            <p:cNvPr id="16" name="Rectangle: Rounded Corners 15">
              <a:extLst>
                <a:ext uri="{FF2B5EF4-FFF2-40B4-BE49-F238E27FC236}">
                  <a16:creationId xmlns:a16="http://schemas.microsoft.com/office/drawing/2014/main" id="{1E259060-5C70-4790-9FFC-76338D3808AC}"/>
                </a:ext>
              </a:extLst>
            </p:cNvPr>
            <p:cNvSpPr/>
            <p:nvPr/>
          </p:nvSpPr>
          <p:spPr>
            <a:xfrm>
              <a:off x="6383282" y="3352800"/>
              <a:ext cx="1371600" cy="685800"/>
            </a:xfrm>
            <a:prstGeom prst="roundRect">
              <a:avLst/>
            </a:prstGeom>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INFO 3401</a:t>
              </a:r>
            </a:p>
          </p:txBody>
        </p:sp>
        <p:sp>
          <p:nvSpPr>
            <p:cNvPr id="17" name="Rectangle: Rounded Corners 16">
              <a:extLst>
                <a:ext uri="{FF2B5EF4-FFF2-40B4-BE49-F238E27FC236}">
                  <a16:creationId xmlns:a16="http://schemas.microsoft.com/office/drawing/2014/main" id="{20AFC0FD-4FF2-4998-939D-183C6CCFFCA0}"/>
                </a:ext>
              </a:extLst>
            </p:cNvPr>
            <p:cNvSpPr/>
            <p:nvPr/>
          </p:nvSpPr>
          <p:spPr>
            <a:xfrm>
              <a:off x="8196840" y="3352800"/>
              <a:ext cx="1371600" cy="685800"/>
            </a:xfrm>
            <a:prstGeom prst="roundRect">
              <a:avLst/>
            </a:prstGeom>
            <a:solidFill>
              <a:srgbClr val="CFB87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INFO 3402</a:t>
              </a:r>
            </a:p>
          </p:txBody>
        </p:sp>
        <p:cxnSp>
          <p:nvCxnSpPr>
            <p:cNvPr id="20" name="Straight Arrow Connector 19">
              <a:extLst>
                <a:ext uri="{FF2B5EF4-FFF2-40B4-BE49-F238E27FC236}">
                  <a16:creationId xmlns:a16="http://schemas.microsoft.com/office/drawing/2014/main" id="{4F1633BA-4E27-40A4-9C95-7B340421C17D}"/>
                </a:ext>
              </a:extLst>
            </p:cNvPr>
            <p:cNvCxnSpPr>
              <a:cxnSpLocks/>
              <a:stCxn id="11" idx="3"/>
              <a:endCxn id="14" idx="1"/>
            </p:cNvCxnSpPr>
            <p:nvPr/>
          </p:nvCxnSpPr>
          <p:spPr>
            <a:xfrm>
              <a:off x="3995160" y="3004508"/>
              <a:ext cx="44196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22AE581-1617-4F89-BB23-1A5119D2E124}"/>
                </a:ext>
              </a:extLst>
            </p:cNvPr>
            <p:cNvCxnSpPr>
              <a:cxnSpLocks/>
              <a:stCxn id="14" idx="3"/>
              <a:endCxn id="16" idx="1"/>
            </p:cNvCxnSpPr>
            <p:nvPr/>
          </p:nvCxnSpPr>
          <p:spPr>
            <a:xfrm>
              <a:off x="5808720" y="3004508"/>
              <a:ext cx="574562" cy="69119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5D06565-160B-475B-994B-00398F76DC32}"/>
                </a:ext>
              </a:extLst>
            </p:cNvPr>
            <p:cNvCxnSpPr>
              <a:cxnSpLocks/>
              <a:stCxn id="12" idx="3"/>
              <a:endCxn id="16" idx="1"/>
            </p:cNvCxnSpPr>
            <p:nvPr/>
          </p:nvCxnSpPr>
          <p:spPr>
            <a:xfrm flipV="1">
              <a:off x="5808718" y="3695700"/>
              <a:ext cx="574564" cy="5546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25B31E5-152E-45FF-A0A3-E15F869DE81D}"/>
                </a:ext>
              </a:extLst>
            </p:cNvPr>
            <p:cNvCxnSpPr>
              <a:cxnSpLocks/>
              <a:stCxn id="16" idx="3"/>
              <a:endCxn id="17" idx="1"/>
            </p:cNvCxnSpPr>
            <p:nvPr/>
          </p:nvCxnSpPr>
          <p:spPr>
            <a:xfrm>
              <a:off x="7754882" y="3695700"/>
              <a:ext cx="44195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Content Placeholder 2">
            <a:extLst>
              <a:ext uri="{FF2B5EF4-FFF2-40B4-BE49-F238E27FC236}">
                <a16:creationId xmlns:a16="http://schemas.microsoft.com/office/drawing/2014/main" id="{00107BC1-D0C1-44CD-97A7-758451AB6F0A}"/>
              </a:ext>
            </a:extLst>
          </p:cNvPr>
          <p:cNvSpPr>
            <a:spLocks noGrp="1"/>
          </p:cNvSpPr>
          <p:nvPr>
            <p:ph idx="1"/>
          </p:nvPr>
        </p:nvSpPr>
        <p:spPr>
          <a:xfrm>
            <a:off x="827424" y="4285765"/>
            <a:ext cx="10554574" cy="1664321"/>
          </a:xfrm>
        </p:spPr>
        <p:txBody>
          <a:bodyPr>
            <a:noAutofit/>
          </a:bodyPr>
          <a:lstStyle/>
          <a:p>
            <a:r>
              <a:rPr lang="en-US" dirty="0"/>
              <a:t>Integrating concepts and skills from the rest of the computational and quantitative track</a:t>
            </a:r>
          </a:p>
          <a:p>
            <a:r>
              <a:rPr lang="en-US" dirty="0"/>
              <a:t>Improve your confidence analyzing diverse kinds of data</a:t>
            </a:r>
          </a:p>
          <a:p>
            <a:r>
              <a:rPr lang="en-US" dirty="0"/>
              <a:t>Develop your ability to match questions, data, and solutions</a:t>
            </a:r>
          </a:p>
          <a:p>
            <a:r>
              <a:rPr lang="en-US" dirty="0"/>
              <a:t>Understand professional data science tools and methods</a:t>
            </a:r>
          </a:p>
          <a:p>
            <a:r>
              <a:rPr lang="en-US" dirty="0"/>
              <a:t>Think critically about the opportunities and limitations of data</a:t>
            </a:r>
          </a:p>
        </p:txBody>
      </p:sp>
      <p:sp>
        <p:nvSpPr>
          <p:cNvPr id="37" name="Rectangle: Rounded Corners 36">
            <a:extLst>
              <a:ext uri="{FF2B5EF4-FFF2-40B4-BE49-F238E27FC236}">
                <a16:creationId xmlns:a16="http://schemas.microsoft.com/office/drawing/2014/main" id="{691FA190-B418-412D-B2ED-FB54D7483481}"/>
              </a:ext>
            </a:extLst>
          </p:cNvPr>
          <p:cNvSpPr/>
          <p:nvPr/>
        </p:nvSpPr>
        <p:spPr>
          <a:xfrm>
            <a:off x="3530339" y="3086100"/>
            <a:ext cx="1371600" cy="685800"/>
          </a:xfrm>
          <a:prstGeom prst="roundRect">
            <a:avLst/>
          </a:prstGeom>
          <a:solidFill>
            <a:srgbClr val="CFB87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INFO 1301</a:t>
            </a:r>
          </a:p>
        </p:txBody>
      </p:sp>
      <p:cxnSp>
        <p:nvCxnSpPr>
          <p:cNvPr id="38" name="Straight Arrow Connector 37">
            <a:extLst>
              <a:ext uri="{FF2B5EF4-FFF2-40B4-BE49-F238E27FC236}">
                <a16:creationId xmlns:a16="http://schemas.microsoft.com/office/drawing/2014/main" id="{4189E96C-4A80-416F-A290-760E5F03759E}"/>
              </a:ext>
            </a:extLst>
          </p:cNvPr>
          <p:cNvCxnSpPr>
            <a:cxnSpLocks/>
            <a:stCxn id="37" idx="3"/>
            <a:endCxn id="12" idx="1"/>
          </p:cNvCxnSpPr>
          <p:nvPr/>
        </p:nvCxnSpPr>
        <p:spPr>
          <a:xfrm flipV="1">
            <a:off x="4901939" y="3427418"/>
            <a:ext cx="441958" cy="15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182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58E0-479D-4D8A-A57D-72A46CF5D38F}"/>
              </a:ext>
            </a:extLst>
          </p:cNvPr>
          <p:cNvSpPr>
            <a:spLocks noGrp="1"/>
          </p:cNvSpPr>
          <p:nvPr>
            <p:ph type="title"/>
          </p:nvPr>
        </p:nvSpPr>
        <p:spPr/>
        <p:txBody>
          <a:bodyPr/>
          <a:lstStyle/>
          <a:p>
            <a:r>
              <a:rPr lang="en-US" dirty="0"/>
              <a:t>A Modest Proposal</a:t>
            </a:r>
          </a:p>
        </p:txBody>
      </p:sp>
      <p:sp>
        <p:nvSpPr>
          <p:cNvPr id="4" name="Slide Number Placeholder 3">
            <a:extLst>
              <a:ext uri="{FF2B5EF4-FFF2-40B4-BE49-F238E27FC236}">
                <a16:creationId xmlns:a16="http://schemas.microsoft.com/office/drawing/2014/main" id="{D788ED18-0F98-4901-B677-E9C39BCC166B}"/>
              </a:ext>
            </a:extLst>
          </p:cNvPr>
          <p:cNvSpPr>
            <a:spLocks noGrp="1"/>
          </p:cNvSpPr>
          <p:nvPr>
            <p:ph type="sldNum" sz="quarter" idx="12"/>
          </p:nvPr>
        </p:nvSpPr>
        <p:spPr/>
        <p:txBody>
          <a:bodyPr/>
          <a:lstStyle/>
          <a:p>
            <a:fld id="{D57F1E4F-1CFF-5643-939E-217C01CDF565}" type="slidenum">
              <a:rPr lang="en-US" smtClean="0"/>
              <a:pPr/>
              <a:t>39</a:t>
            </a:fld>
            <a:endParaRPr lang="en-US" dirty="0"/>
          </a:p>
        </p:txBody>
      </p:sp>
      <p:grpSp>
        <p:nvGrpSpPr>
          <p:cNvPr id="25" name="Group 24">
            <a:extLst>
              <a:ext uri="{FF2B5EF4-FFF2-40B4-BE49-F238E27FC236}">
                <a16:creationId xmlns:a16="http://schemas.microsoft.com/office/drawing/2014/main" id="{5AD8A4FB-7F22-4DCF-AC5D-C51CB169516D}"/>
              </a:ext>
            </a:extLst>
          </p:cNvPr>
          <p:cNvGrpSpPr/>
          <p:nvPr/>
        </p:nvGrpSpPr>
        <p:grpSpPr>
          <a:xfrm>
            <a:off x="1650866" y="2666923"/>
            <a:ext cx="8890269" cy="2475131"/>
            <a:chOff x="1388354" y="2417712"/>
            <a:chExt cx="8890269" cy="2475131"/>
          </a:xfrm>
        </p:grpSpPr>
        <p:pic>
          <p:nvPicPr>
            <p:cNvPr id="26" name="Graphic 25" descr="Left Brain">
              <a:extLst>
                <a:ext uri="{FF2B5EF4-FFF2-40B4-BE49-F238E27FC236}">
                  <a16:creationId xmlns:a16="http://schemas.microsoft.com/office/drawing/2014/main" id="{BB09E5F7-742C-463B-8DBB-AAFEB1DD42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2178" y="2417712"/>
              <a:ext cx="2091310" cy="2091310"/>
            </a:xfrm>
            <a:prstGeom prst="rect">
              <a:avLst/>
            </a:prstGeom>
          </p:spPr>
        </p:pic>
        <p:pic>
          <p:nvPicPr>
            <p:cNvPr id="27" name="Graphic 26" descr="Programmer">
              <a:extLst>
                <a:ext uri="{FF2B5EF4-FFF2-40B4-BE49-F238E27FC236}">
                  <a16:creationId xmlns:a16="http://schemas.microsoft.com/office/drawing/2014/main" id="{AE480830-68A0-4E6E-BC46-5B60BA0F2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2417712"/>
              <a:ext cx="1828800" cy="1828800"/>
            </a:xfrm>
            <a:prstGeom prst="rect">
              <a:avLst/>
            </a:prstGeom>
          </p:spPr>
        </p:pic>
        <p:pic>
          <p:nvPicPr>
            <p:cNvPr id="28" name="Graphic 27" descr="Sprouting Seed">
              <a:extLst>
                <a:ext uri="{FF2B5EF4-FFF2-40B4-BE49-F238E27FC236}">
                  <a16:creationId xmlns:a16="http://schemas.microsoft.com/office/drawing/2014/main" id="{C28ABFD2-5A56-45AB-B56C-1D9EF62F11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88354" y="2417712"/>
              <a:ext cx="1828800" cy="1828800"/>
            </a:xfrm>
            <a:prstGeom prst="rect">
              <a:avLst/>
            </a:prstGeom>
          </p:spPr>
        </p:pic>
        <p:pic>
          <p:nvPicPr>
            <p:cNvPr id="29" name="Graphic 28" descr="Atom">
              <a:extLst>
                <a:ext uri="{FF2B5EF4-FFF2-40B4-BE49-F238E27FC236}">
                  <a16:creationId xmlns:a16="http://schemas.microsoft.com/office/drawing/2014/main" id="{9A2A79CB-FBA7-41A5-BFA1-DFA05AA71E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9823" y="2417712"/>
              <a:ext cx="1828800" cy="1828800"/>
            </a:xfrm>
            <a:prstGeom prst="rect">
              <a:avLst/>
            </a:prstGeom>
          </p:spPr>
        </p:pic>
        <p:sp>
          <p:nvSpPr>
            <p:cNvPr id="30" name="TextBox 29">
              <a:extLst>
                <a:ext uri="{FF2B5EF4-FFF2-40B4-BE49-F238E27FC236}">
                  <a16:creationId xmlns:a16="http://schemas.microsoft.com/office/drawing/2014/main" id="{88411C29-27F1-4299-8A98-79FAD272740C}"/>
                </a:ext>
              </a:extLst>
            </p:cNvPr>
            <p:cNvSpPr txBox="1"/>
            <p:nvPr/>
          </p:nvSpPr>
          <p:spPr>
            <a:xfrm>
              <a:off x="1774403" y="4246512"/>
              <a:ext cx="1056700" cy="646331"/>
            </a:xfrm>
            <a:prstGeom prst="rect">
              <a:avLst/>
            </a:prstGeom>
            <a:noFill/>
          </p:spPr>
          <p:txBody>
            <a:bodyPr wrap="none" rtlCol="0">
              <a:spAutoFit/>
            </a:bodyPr>
            <a:lstStyle/>
            <a:p>
              <a:pPr algn="ctr"/>
              <a:r>
                <a:rPr lang="en-US" b="1" dirty="0"/>
                <a:t>Growth</a:t>
              </a:r>
              <a:br>
                <a:rPr lang="en-US" b="1" dirty="0"/>
              </a:br>
              <a:r>
                <a:rPr lang="en-US" b="1" dirty="0"/>
                <a:t>Mindset</a:t>
              </a:r>
            </a:p>
          </p:txBody>
        </p:sp>
        <p:sp>
          <p:nvSpPr>
            <p:cNvPr id="31" name="TextBox 30">
              <a:extLst>
                <a:ext uri="{FF2B5EF4-FFF2-40B4-BE49-F238E27FC236}">
                  <a16:creationId xmlns:a16="http://schemas.microsoft.com/office/drawing/2014/main" id="{FA109670-AD14-4BC1-821F-4F6B0405C940}"/>
                </a:ext>
              </a:extLst>
            </p:cNvPr>
            <p:cNvSpPr txBox="1"/>
            <p:nvPr/>
          </p:nvSpPr>
          <p:spPr>
            <a:xfrm>
              <a:off x="3887586" y="4232444"/>
              <a:ext cx="1800493" cy="646331"/>
            </a:xfrm>
            <a:prstGeom prst="rect">
              <a:avLst/>
            </a:prstGeom>
            <a:noFill/>
          </p:spPr>
          <p:txBody>
            <a:bodyPr wrap="none" rtlCol="0">
              <a:spAutoFit/>
            </a:bodyPr>
            <a:lstStyle/>
            <a:p>
              <a:pPr algn="ctr"/>
              <a:r>
                <a:rPr lang="en-US" b="1" dirty="0"/>
                <a:t>Computational</a:t>
              </a:r>
              <a:br>
                <a:rPr lang="en-US" b="1" dirty="0"/>
              </a:br>
              <a:r>
                <a:rPr lang="en-US" b="1" dirty="0"/>
                <a:t>Thinking</a:t>
              </a:r>
            </a:p>
          </p:txBody>
        </p:sp>
        <p:sp>
          <p:nvSpPr>
            <p:cNvPr id="32" name="TextBox 31">
              <a:extLst>
                <a:ext uri="{FF2B5EF4-FFF2-40B4-BE49-F238E27FC236}">
                  <a16:creationId xmlns:a16="http://schemas.microsoft.com/office/drawing/2014/main" id="{84358555-8625-4720-AB1A-BCF0B0BCB1F9}"/>
                </a:ext>
              </a:extLst>
            </p:cNvPr>
            <p:cNvSpPr txBox="1"/>
            <p:nvPr/>
          </p:nvSpPr>
          <p:spPr>
            <a:xfrm>
              <a:off x="6547500" y="4232443"/>
              <a:ext cx="954107" cy="646331"/>
            </a:xfrm>
            <a:prstGeom prst="rect">
              <a:avLst/>
            </a:prstGeom>
            <a:noFill/>
          </p:spPr>
          <p:txBody>
            <a:bodyPr wrap="none" rtlCol="0">
              <a:spAutoFit/>
            </a:bodyPr>
            <a:lstStyle/>
            <a:p>
              <a:pPr algn="ctr"/>
              <a:r>
                <a:rPr lang="en-US" b="1" dirty="0"/>
                <a:t>Hacker</a:t>
              </a:r>
              <a:br>
                <a:rPr lang="en-US" b="1" dirty="0"/>
              </a:br>
              <a:r>
                <a:rPr lang="en-US" b="1" dirty="0"/>
                <a:t>Ethic</a:t>
              </a:r>
            </a:p>
          </p:txBody>
        </p:sp>
        <p:sp>
          <p:nvSpPr>
            <p:cNvPr id="33" name="TextBox 32">
              <a:extLst>
                <a:ext uri="{FF2B5EF4-FFF2-40B4-BE49-F238E27FC236}">
                  <a16:creationId xmlns:a16="http://schemas.microsoft.com/office/drawing/2014/main" id="{0760D10E-A1D8-441F-B5DC-EAD0587BE539}"/>
                </a:ext>
              </a:extLst>
            </p:cNvPr>
            <p:cNvSpPr txBox="1"/>
            <p:nvPr/>
          </p:nvSpPr>
          <p:spPr>
            <a:xfrm>
              <a:off x="8758930" y="4232442"/>
              <a:ext cx="1210588" cy="646331"/>
            </a:xfrm>
            <a:prstGeom prst="rect">
              <a:avLst/>
            </a:prstGeom>
            <a:noFill/>
          </p:spPr>
          <p:txBody>
            <a:bodyPr wrap="none" rtlCol="0">
              <a:spAutoFit/>
            </a:bodyPr>
            <a:lstStyle/>
            <a:p>
              <a:pPr algn="ctr"/>
              <a:r>
                <a:rPr lang="en-US" b="1" dirty="0"/>
                <a:t>Scientific</a:t>
              </a:r>
              <a:br>
                <a:rPr lang="en-US" b="1" dirty="0"/>
              </a:br>
              <a:r>
                <a:rPr lang="en-US" b="1" dirty="0"/>
                <a:t>Norms</a:t>
              </a:r>
            </a:p>
          </p:txBody>
        </p:sp>
      </p:grpSp>
      <p:sp>
        <p:nvSpPr>
          <p:cNvPr id="3" name="Rectangle: Rounded Corners 2">
            <a:extLst>
              <a:ext uri="{FF2B5EF4-FFF2-40B4-BE49-F238E27FC236}">
                <a16:creationId xmlns:a16="http://schemas.microsoft.com/office/drawing/2014/main" id="{333BA0E6-9B9C-40DE-8EDF-BF0CBBF5EF41}"/>
              </a:ext>
            </a:extLst>
          </p:cNvPr>
          <p:cNvSpPr/>
          <p:nvPr/>
        </p:nvSpPr>
        <p:spPr>
          <a:xfrm>
            <a:off x="1422265" y="2350008"/>
            <a:ext cx="2286000" cy="3200400"/>
          </a:xfrm>
          <a:prstGeom prst="roundRect">
            <a:avLst/>
          </a:prstGeom>
          <a:noFill/>
          <a:ln w="76200">
            <a:solidFill>
              <a:srgbClr val="CFB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1660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653FD-D310-4E72-AE70-391DA9575964}"/>
              </a:ext>
            </a:extLst>
          </p:cNvPr>
          <p:cNvSpPr>
            <a:spLocks noGrp="1"/>
          </p:cNvSpPr>
          <p:nvPr>
            <p:ph type="title"/>
          </p:nvPr>
        </p:nvSpPr>
        <p:spPr/>
        <p:txBody>
          <a:bodyPr/>
          <a:lstStyle/>
          <a:p>
            <a:r>
              <a:rPr lang="en-US" dirty="0"/>
              <a:t>Growth Mindset</a:t>
            </a:r>
          </a:p>
        </p:txBody>
      </p:sp>
      <p:sp>
        <p:nvSpPr>
          <p:cNvPr id="3" name="Content Placeholder 2">
            <a:extLst>
              <a:ext uri="{FF2B5EF4-FFF2-40B4-BE49-F238E27FC236}">
                <a16:creationId xmlns:a16="http://schemas.microsoft.com/office/drawing/2014/main" id="{1604D7F5-0B47-4F28-8A2D-1CC71897B6A4}"/>
              </a:ext>
            </a:extLst>
          </p:cNvPr>
          <p:cNvSpPr>
            <a:spLocks noGrp="1"/>
          </p:cNvSpPr>
          <p:nvPr>
            <p:ph idx="1"/>
          </p:nvPr>
        </p:nvSpPr>
        <p:spPr>
          <a:xfrm>
            <a:off x="818712" y="1420481"/>
            <a:ext cx="7203971" cy="4572000"/>
          </a:xfrm>
        </p:spPr>
        <p:txBody>
          <a:bodyPr>
            <a:normAutofit/>
          </a:bodyPr>
          <a:lstStyle/>
          <a:p>
            <a:r>
              <a:rPr lang="en-US" dirty="0"/>
              <a:t>Pre-Renaissance: fixed endowments, predetermined positions, ability is heritable, mobility is a threat to social order</a:t>
            </a:r>
          </a:p>
          <a:p>
            <a:pPr lvl="1"/>
            <a:r>
              <a:rPr lang="en-US" dirty="0"/>
              <a:t>Not gone: high-stakes testing used to “discover” ability and to exclude</a:t>
            </a:r>
          </a:p>
          <a:p>
            <a:r>
              <a:rPr lang="en-US" dirty="0"/>
              <a:t>Early cognitive psychology</a:t>
            </a:r>
          </a:p>
          <a:p>
            <a:pPr lvl="1"/>
            <a:r>
              <a:rPr lang="en-US" u="sng" dirty="0"/>
              <a:t>Learned helplessness</a:t>
            </a:r>
            <a:r>
              <a:rPr lang="en-US" dirty="0"/>
              <a:t>: animals exposed to uncontrollable shocks made little effort to prevent shocks even after they were controllable</a:t>
            </a:r>
          </a:p>
          <a:p>
            <a:pPr lvl="1"/>
            <a:r>
              <a:rPr lang="en-US" u="sng" dirty="0"/>
              <a:t>Attribution theory</a:t>
            </a:r>
            <a:r>
              <a:rPr lang="en-US" dirty="0"/>
              <a:t>: people’s explanations for what happens to them shapes their reactions to future events</a:t>
            </a:r>
          </a:p>
          <a:p>
            <a:r>
              <a:rPr lang="en-US" u="sng" dirty="0"/>
              <a:t>Fixed mindset</a:t>
            </a:r>
            <a:r>
              <a:rPr lang="en-US" dirty="0"/>
              <a:t>: fears lack of ability, need to prove ability, challenge-avoiding, stereotype belief/threat, mind as a mold</a:t>
            </a:r>
          </a:p>
          <a:p>
            <a:r>
              <a:rPr lang="en-US" u="sng" dirty="0"/>
              <a:t>Growth mindset</a:t>
            </a:r>
            <a:r>
              <a:rPr lang="en-US" dirty="0"/>
              <a:t>: fears lack of effort, need to improve ability, challenge-seeking, resilience, mind as a muscle</a:t>
            </a:r>
          </a:p>
          <a:p>
            <a:r>
              <a:rPr lang="en-US" dirty="0"/>
              <a:t>We make these judgments about ourselves and others</a:t>
            </a:r>
          </a:p>
        </p:txBody>
      </p:sp>
      <p:sp>
        <p:nvSpPr>
          <p:cNvPr id="4" name="Slide Number Placeholder 3">
            <a:extLst>
              <a:ext uri="{FF2B5EF4-FFF2-40B4-BE49-F238E27FC236}">
                <a16:creationId xmlns:a16="http://schemas.microsoft.com/office/drawing/2014/main" id="{4C9E6AB2-160E-45BD-BE4A-A46E66C57655}"/>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
        <p:nvSpPr>
          <p:cNvPr id="6" name="TextBox 5">
            <a:extLst>
              <a:ext uri="{FF2B5EF4-FFF2-40B4-BE49-F238E27FC236}">
                <a16:creationId xmlns:a16="http://schemas.microsoft.com/office/drawing/2014/main" id="{C0A707C7-A6D9-4E0F-AF5F-9CE2CB7B7C65}"/>
              </a:ext>
            </a:extLst>
          </p:cNvPr>
          <p:cNvSpPr txBox="1"/>
          <p:nvPr/>
        </p:nvSpPr>
        <p:spPr>
          <a:xfrm>
            <a:off x="-3350" y="6611779"/>
            <a:ext cx="10182329" cy="246221"/>
          </a:xfrm>
          <a:prstGeom prst="rect">
            <a:avLst/>
          </a:prstGeom>
          <a:noFill/>
        </p:spPr>
        <p:txBody>
          <a:bodyPr wrap="square">
            <a:spAutoFit/>
          </a:bodyPr>
          <a:lstStyle/>
          <a:p>
            <a:r>
              <a:rPr lang="en-US" sz="1000" dirty="0">
                <a:effectLst/>
              </a:rPr>
              <a:t>Dweck, C. S., &amp; Yeager, D. S. (2019). </a:t>
            </a:r>
            <a:r>
              <a:rPr lang="en-US" sz="1000" dirty="0">
                <a:effectLst/>
                <a:hlinkClick r:id="rId3"/>
              </a:rPr>
              <a:t>Mindsets: A View From Two Eras</a:t>
            </a:r>
            <a:r>
              <a:rPr lang="en-US" sz="1000" dirty="0">
                <a:effectLst/>
              </a:rPr>
              <a:t>. </a:t>
            </a:r>
            <a:r>
              <a:rPr lang="en-US" sz="1000" i="1" dirty="0">
                <a:effectLst/>
              </a:rPr>
              <a:t>Perspectives on Psychological Science</a:t>
            </a:r>
            <a:r>
              <a:rPr lang="en-US" sz="1000" dirty="0"/>
              <a:t>; </a:t>
            </a:r>
            <a:r>
              <a:rPr lang="en-US" sz="1000" dirty="0">
                <a:effectLst/>
              </a:rPr>
              <a:t>Buchanan, A. (2017). </a:t>
            </a:r>
            <a:r>
              <a:rPr lang="en-US" sz="1000" dirty="0">
                <a:effectLst/>
                <a:hlinkClick r:id="rId4"/>
              </a:rPr>
              <a:t>The nature of mindsets</a:t>
            </a:r>
            <a:r>
              <a:rPr lang="en-US" sz="1000" dirty="0">
                <a:effectLst/>
              </a:rPr>
              <a:t>. </a:t>
            </a:r>
          </a:p>
        </p:txBody>
      </p:sp>
      <p:pic>
        <p:nvPicPr>
          <p:cNvPr id="8" name="Picture 7" descr="A picture containing device&#10;&#10;Description automatically generated">
            <a:extLst>
              <a:ext uri="{FF2B5EF4-FFF2-40B4-BE49-F238E27FC236}">
                <a16:creationId xmlns:a16="http://schemas.microsoft.com/office/drawing/2014/main" id="{FCCD4119-BC1A-48EE-AD2F-D28444E0FB67}"/>
              </a:ext>
            </a:extLst>
          </p:cNvPr>
          <p:cNvPicPr>
            <a:picLocks noChangeAspect="1"/>
          </p:cNvPicPr>
          <p:nvPr/>
        </p:nvPicPr>
        <p:blipFill>
          <a:blip r:embed="rId5"/>
          <a:stretch>
            <a:fillRect/>
          </a:stretch>
        </p:blipFill>
        <p:spPr>
          <a:xfrm>
            <a:off x="8022683" y="1611399"/>
            <a:ext cx="4169317" cy="4190163"/>
          </a:xfrm>
          <a:prstGeom prst="rect">
            <a:avLst/>
          </a:prstGeom>
        </p:spPr>
      </p:pic>
    </p:spTree>
    <p:extLst>
      <p:ext uri="{BB962C8B-B14F-4D97-AF65-F5344CB8AC3E}">
        <p14:creationId xmlns:p14="http://schemas.microsoft.com/office/powerpoint/2010/main" val="2205304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7E1F-280C-4AE7-AD5F-5D4AB4493E6C}"/>
              </a:ext>
            </a:extLst>
          </p:cNvPr>
          <p:cNvSpPr>
            <a:spLocks noGrp="1"/>
          </p:cNvSpPr>
          <p:nvPr>
            <p:ph type="title"/>
          </p:nvPr>
        </p:nvSpPr>
        <p:spPr/>
        <p:txBody>
          <a:bodyPr/>
          <a:lstStyle/>
          <a:p>
            <a:r>
              <a:rPr lang="en-US" dirty="0"/>
              <a:t>Growth Mindset Questions</a:t>
            </a:r>
          </a:p>
        </p:txBody>
      </p:sp>
      <p:sp>
        <p:nvSpPr>
          <p:cNvPr id="3" name="Content Placeholder 2">
            <a:extLst>
              <a:ext uri="{FF2B5EF4-FFF2-40B4-BE49-F238E27FC236}">
                <a16:creationId xmlns:a16="http://schemas.microsoft.com/office/drawing/2014/main" id="{D7281DFD-9C65-42E7-B57A-7C83D4E5EEFE}"/>
              </a:ext>
            </a:extLst>
          </p:cNvPr>
          <p:cNvSpPr>
            <a:spLocks noGrp="1"/>
          </p:cNvSpPr>
          <p:nvPr>
            <p:ph idx="1"/>
          </p:nvPr>
        </p:nvSpPr>
        <p:spPr/>
        <p:txBody>
          <a:bodyPr/>
          <a:lstStyle/>
          <a:p>
            <a:r>
              <a:rPr lang="en-US" dirty="0"/>
              <a:t>How will you challenge yourself today?</a:t>
            </a:r>
          </a:p>
          <a:p>
            <a:r>
              <a:rPr lang="en-US" dirty="0"/>
              <a:t>What can you learn from a mistake? </a:t>
            </a:r>
          </a:p>
          <a:p>
            <a:r>
              <a:rPr lang="en-US" dirty="0"/>
              <a:t>Who can you ask for help?</a:t>
            </a:r>
          </a:p>
          <a:p>
            <a:r>
              <a:rPr lang="en-US" dirty="0"/>
              <a:t>How could you make this more interesting?</a:t>
            </a:r>
          </a:p>
          <a:p>
            <a:r>
              <a:rPr lang="en-US" dirty="0"/>
              <a:t>What can you do to focus better?</a:t>
            </a:r>
          </a:p>
          <a:p>
            <a:r>
              <a:rPr lang="en-US" dirty="0"/>
              <a:t>What’s the next challenge to tackle?</a:t>
            </a:r>
          </a:p>
          <a:p>
            <a:r>
              <a:rPr lang="en-US" dirty="0"/>
              <a:t>What support resources can you find?</a:t>
            </a:r>
          </a:p>
          <a:p>
            <a:r>
              <a:rPr lang="en-US" dirty="0"/>
              <a:t>What else do you want to learn?</a:t>
            </a:r>
          </a:p>
        </p:txBody>
      </p:sp>
      <p:sp>
        <p:nvSpPr>
          <p:cNvPr id="4" name="Slide Number Placeholder 3">
            <a:extLst>
              <a:ext uri="{FF2B5EF4-FFF2-40B4-BE49-F238E27FC236}">
                <a16:creationId xmlns:a16="http://schemas.microsoft.com/office/drawing/2014/main" id="{BFB2F6B3-3C1F-4E09-B1A7-E86188345125}"/>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2639895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58E0-479D-4D8A-A57D-72A46CF5D38F}"/>
              </a:ext>
            </a:extLst>
          </p:cNvPr>
          <p:cNvSpPr>
            <a:spLocks noGrp="1"/>
          </p:cNvSpPr>
          <p:nvPr>
            <p:ph type="title"/>
          </p:nvPr>
        </p:nvSpPr>
        <p:spPr/>
        <p:txBody>
          <a:bodyPr/>
          <a:lstStyle/>
          <a:p>
            <a:r>
              <a:rPr lang="en-US" dirty="0"/>
              <a:t>A Modest Proposal</a:t>
            </a:r>
          </a:p>
        </p:txBody>
      </p:sp>
      <p:sp>
        <p:nvSpPr>
          <p:cNvPr id="4" name="Slide Number Placeholder 3">
            <a:extLst>
              <a:ext uri="{FF2B5EF4-FFF2-40B4-BE49-F238E27FC236}">
                <a16:creationId xmlns:a16="http://schemas.microsoft.com/office/drawing/2014/main" id="{D788ED18-0F98-4901-B677-E9C39BCC166B}"/>
              </a:ext>
            </a:extLst>
          </p:cNvPr>
          <p:cNvSpPr>
            <a:spLocks noGrp="1"/>
          </p:cNvSpPr>
          <p:nvPr>
            <p:ph type="sldNum" sz="quarter" idx="12"/>
          </p:nvPr>
        </p:nvSpPr>
        <p:spPr/>
        <p:txBody>
          <a:bodyPr/>
          <a:lstStyle/>
          <a:p>
            <a:fld id="{D57F1E4F-1CFF-5643-939E-217C01CDF565}" type="slidenum">
              <a:rPr lang="en-US" smtClean="0"/>
              <a:pPr/>
              <a:t>42</a:t>
            </a:fld>
            <a:endParaRPr lang="en-US" dirty="0"/>
          </a:p>
        </p:txBody>
      </p:sp>
      <p:grpSp>
        <p:nvGrpSpPr>
          <p:cNvPr id="25" name="Group 24">
            <a:extLst>
              <a:ext uri="{FF2B5EF4-FFF2-40B4-BE49-F238E27FC236}">
                <a16:creationId xmlns:a16="http://schemas.microsoft.com/office/drawing/2014/main" id="{5AD8A4FB-7F22-4DCF-AC5D-C51CB169516D}"/>
              </a:ext>
            </a:extLst>
          </p:cNvPr>
          <p:cNvGrpSpPr/>
          <p:nvPr/>
        </p:nvGrpSpPr>
        <p:grpSpPr>
          <a:xfrm>
            <a:off x="1650866" y="2666923"/>
            <a:ext cx="8890269" cy="2475131"/>
            <a:chOff x="1388354" y="2417712"/>
            <a:chExt cx="8890269" cy="2475131"/>
          </a:xfrm>
        </p:grpSpPr>
        <p:pic>
          <p:nvPicPr>
            <p:cNvPr id="26" name="Graphic 25" descr="Left Brain">
              <a:extLst>
                <a:ext uri="{FF2B5EF4-FFF2-40B4-BE49-F238E27FC236}">
                  <a16:creationId xmlns:a16="http://schemas.microsoft.com/office/drawing/2014/main" id="{BB09E5F7-742C-463B-8DBB-AAFEB1DD42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2178" y="2417712"/>
              <a:ext cx="2091310" cy="2091310"/>
            </a:xfrm>
            <a:prstGeom prst="rect">
              <a:avLst/>
            </a:prstGeom>
          </p:spPr>
        </p:pic>
        <p:pic>
          <p:nvPicPr>
            <p:cNvPr id="27" name="Graphic 26" descr="Programmer">
              <a:extLst>
                <a:ext uri="{FF2B5EF4-FFF2-40B4-BE49-F238E27FC236}">
                  <a16:creationId xmlns:a16="http://schemas.microsoft.com/office/drawing/2014/main" id="{AE480830-68A0-4E6E-BC46-5B60BA0F2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2417712"/>
              <a:ext cx="1828800" cy="1828800"/>
            </a:xfrm>
            <a:prstGeom prst="rect">
              <a:avLst/>
            </a:prstGeom>
          </p:spPr>
        </p:pic>
        <p:pic>
          <p:nvPicPr>
            <p:cNvPr id="28" name="Graphic 27" descr="Sprouting Seed">
              <a:extLst>
                <a:ext uri="{FF2B5EF4-FFF2-40B4-BE49-F238E27FC236}">
                  <a16:creationId xmlns:a16="http://schemas.microsoft.com/office/drawing/2014/main" id="{C28ABFD2-5A56-45AB-B56C-1D9EF62F11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88354" y="2417712"/>
              <a:ext cx="1828800" cy="1828800"/>
            </a:xfrm>
            <a:prstGeom prst="rect">
              <a:avLst/>
            </a:prstGeom>
          </p:spPr>
        </p:pic>
        <p:pic>
          <p:nvPicPr>
            <p:cNvPr id="29" name="Graphic 28" descr="Atom">
              <a:extLst>
                <a:ext uri="{FF2B5EF4-FFF2-40B4-BE49-F238E27FC236}">
                  <a16:creationId xmlns:a16="http://schemas.microsoft.com/office/drawing/2014/main" id="{9A2A79CB-FBA7-41A5-BFA1-DFA05AA71E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9823" y="2417712"/>
              <a:ext cx="1828800" cy="1828800"/>
            </a:xfrm>
            <a:prstGeom prst="rect">
              <a:avLst/>
            </a:prstGeom>
          </p:spPr>
        </p:pic>
        <p:sp>
          <p:nvSpPr>
            <p:cNvPr id="30" name="TextBox 29">
              <a:extLst>
                <a:ext uri="{FF2B5EF4-FFF2-40B4-BE49-F238E27FC236}">
                  <a16:creationId xmlns:a16="http://schemas.microsoft.com/office/drawing/2014/main" id="{88411C29-27F1-4299-8A98-79FAD272740C}"/>
                </a:ext>
              </a:extLst>
            </p:cNvPr>
            <p:cNvSpPr txBox="1"/>
            <p:nvPr/>
          </p:nvSpPr>
          <p:spPr>
            <a:xfrm>
              <a:off x="1774403" y="4246512"/>
              <a:ext cx="1056700" cy="646331"/>
            </a:xfrm>
            <a:prstGeom prst="rect">
              <a:avLst/>
            </a:prstGeom>
            <a:noFill/>
          </p:spPr>
          <p:txBody>
            <a:bodyPr wrap="none" rtlCol="0">
              <a:spAutoFit/>
            </a:bodyPr>
            <a:lstStyle/>
            <a:p>
              <a:pPr algn="ctr"/>
              <a:r>
                <a:rPr lang="en-US" b="1" dirty="0"/>
                <a:t>Growth</a:t>
              </a:r>
              <a:br>
                <a:rPr lang="en-US" b="1" dirty="0"/>
              </a:br>
              <a:r>
                <a:rPr lang="en-US" b="1" dirty="0"/>
                <a:t>Mindset</a:t>
              </a:r>
            </a:p>
          </p:txBody>
        </p:sp>
        <p:sp>
          <p:nvSpPr>
            <p:cNvPr id="31" name="TextBox 30">
              <a:extLst>
                <a:ext uri="{FF2B5EF4-FFF2-40B4-BE49-F238E27FC236}">
                  <a16:creationId xmlns:a16="http://schemas.microsoft.com/office/drawing/2014/main" id="{FA109670-AD14-4BC1-821F-4F6B0405C940}"/>
                </a:ext>
              </a:extLst>
            </p:cNvPr>
            <p:cNvSpPr txBox="1"/>
            <p:nvPr/>
          </p:nvSpPr>
          <p:spPr>
            <a:xfrm>
              <a:off x="3887586" y="4232444"/>
              <a:ext cx="1800493" cy="646331"/>
            </a:xfrm>
            <a:prstGeom prst="rect">
              <a:avLst/>
            </a:prstGeom>
            <a:noFill/>
          </p:spPr>
          <p:txBody>
            <a:bodyPr wrap="none" rtlCol="0">
              <a:spAutoFit/>
            </a:bodyPr>
            <a:lstStyle/>
            <a:p>
              <a:pPr algn="ctr"/>
              <a:r>
                <a:rPr lang="en-US" b="1" dirty="0"/>
                <a:t>Computational</a:t>
              </a:r>
              <a:br>
                <a:rPr lang="en-US" b="1" dirty="0"/>
              </a:br>
              <a:r>
                <a:rPr lang="en-US" b="1" dirty="0"/>
                <a:t>Thinking</a:t>
              </a:r>
            </a:p>
          </p:txBody>
        </p:sp>
        <p:sp>
          <p:nvSpPr>
            <p:cNvPr id="32" name="TextBox 31">
              <a:extLst>
                <a:ext uri="{FF2B5EF4-FFF2-40B4-BE49-F238E27FC236}">
                  <a16:creationId xmlns:a16="http://schemas.microsoft.com/office/drawing/2014/main" id="{84358555-8625-4720-AB1A-BCF0B0BCB1F9}"/>
                </a:ext>
              </a:extLst>
            </p:cNvPr>
            <p:cNvSpPr txBox="1"/>
            <p:nvPr/>
          </p:nvSpPr>
          <p:spPr>
            <a:xfrm>
              <a:off x="6547500" y="4232443"/>
              <a:ext cx="954107" cy="646331"/>
            </a:xfrm>
            <a:prstGeom prst="rect">
              <a:avLst/>
            </a:prstGeom>
            <a:noFill/>
          </p:spPr>
          <p:txBody>
            <a:bodyPr wrap="none" rtlCol="0">
              <a:spAutoFit/>
            </a:bodyPr>
            <a:lstStyle/>
            <a:p>
              <a:pPr algn="ctr"/>
              <a:r>
                <a:rPr lang="en-US" b="1" dirty="0"/>
                <a:t>Hacker</a:t>
              </a:r>
              <a:br>
                <a:rPr lang="en-US" b="1" dirty="0"/>
              </a:br>
              <a:r>
                <a:rPr lang="en-US" b="1" dirty="0"/>
                <a:t>Ethic</a:t>
              </a:r>
            </a:p>
          </p:txBody>
        </p:sp>
        <p:sp>
          <p:nvSpPr>
            <p:cNvPr id="33" name="TextBox 32">
              <a:extLst>
                <a:ext uri="{FF2B5EF4-FFF2-40B4-BE49-F238E27FC236}">
                  <a16:creationId xmlns:a16="http://schemas.microsoft.com/office/drawing/2014/main" id="{0760D10E-A1D8-441F-B5DC-EAD0587BE539}"/>
                </a:ext>
              </a:extLst>
            </p:cNvPr>
            <p:cNvSpPr txBox="1"/>
            <p:nvPr/>
          </p:nvSpPr>
          <p:spPr>
            <a:xfrm>
              <a:off x="8758930" y="4232442"/>
              <a:ext cx="1210588" cy="646331"/>
            </a:xfrm>
            <a:prstGeom prst="rect">
              <a:avLst/>
            </a:prstGeom>
            <a:noFill/>
          </p:spPr>
          <p:txBody>
            <a:bodyPr wrap="none" rtlCol="0">
              <a:spAutoFit/>
            </a:bodyPr>
            <a:lstStyle/>
            <a:p>
              <a:pPr algn="ctr"/>
              <a:r>
                <a:rPr lang="en-US" b="1" dirty="0"/>
                <a:t>Scientific</a:t>
              </a:r>
              <a:br>
                <a:rPr lang="en-US" b="1" dirty="0"/>
              </a:br>
              <a:r>
                <a:rPr lang="en-US" b="1" dirty="0"/>
                <a:t>Norms</a:t>
              </a:r>
            </a:p>
          </p:txBody>
        </p:sp>
      </p:grpSp>
      <p:sp>
        <p:nvSpPr>
          <p:cNvPr id="3" name="Rectangle: Rounded Corners 2">
            <a:extLst>
              <a:ext uri="{FF2B5EF4-FFF2-40B4-BE49-F238E27FC236}">
                <a16:creationId xmlns:a16="http://schemas.microsoft.com/office/drawing/2014/main" id="{333BA0E6-9B9C-40DE-8EDF-BF0CBBF5EF41}"/>
              </a:ext>
            </a:extLst>
          </p:cNvPr>
          <p:cNvSpPr/>
          <p:nvPr/>
        </p:nvSpPr>
        <p:spPr>
          <a:xfrm>
            <a:off x="3907344" y="2350008"/>
            <a:ext cx="2286000" cy="3200400"/>
          </a:xfrm>
          <a:prstGeom prst="roundRect">
            <a:avLst/>
          </a:prstGeom>
          <a:noFill/>
          <a:ln w="76200">
            <a:solidFill>
              <a:srgbClr val="CFB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956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D95CD-B8D6-404A-86A9-34B049D223DF}"/>
              </a:ext>
            </a:extLst>
          </p:cNvPr>
          <p:cNvSpPr>
            <a:spLocks noGrp="1"/>
          </p:cNvSpPr>
          <p:nvPr>
            <p:ph type="title"/>
          </p:nvPr>
        </p:nvSpPr>
        <p:spPr/>
        <p:txBody>
          <a:bodyPr/>
          <a:lstStyle/>
          <a:p>
            <a:r>
              <a:rPr lang="en-US" dirty="0"/>
              <a:t>Computational Thinking (CT)</a:t>
            </a:r>
          </a:p>
        </p:txBody>
      </p:sp>
      <p:sp>
        <p:nvSpPr>
          <p:cNvPr id="3" name="Content Placeholder 2">
            <a:extLst>
              <a:ext uri="{FF2B5EF4-FFF2-40B4-BE49-F238E27FC236}">
                <a16:creationId xmlns:a16="http://schemas.microsoft.com/office/drawing/2014/main" id="{247E969D-5797-4F42-86A2-9D9B30CA4F41}"/>
              </a:ext>
            </a:extLst>
          </p:cNvPr>
          <p:cNvSpPr>
            <a:spLocks noGrp="1"/>
          </p:cNvSpPr>
          <p:nvPr>
            <p:ph idx="1"/>
          </p:nvPr>
        </p:nvSpPr>
        <p:spPr>
          <a:xfrm>
            <a:off x="818711" y="1420481"/>
            <a:ext cx="7576331" cy="4572000"/>
          </a:xfrm>
        </p:spPr>
        <p:txBody>
          <a:bodyPr/>
          <a:lstStyle/>
          <a:p>
            <a:r>
              <a:rPr lang="en-US" dirty="0"/>
              <a:t>Formulating problems and their solutions that can be executed computationally</a:t>
            </a:r>
          </a:p>
          <a:p>
            <a:endParaRPr lang="en-US" dirty="0"/>
          </a:p>
          <a:p>
            <a:r>
              <a:rPr lang="en-US" dirty="0"/>
              <a:t>Reformulation, recursion, decomposition, abstraction, testing </a:t>
            </a:r>
            <a:br>
              <a:rPr lang="en-US" dirty="0"/>
            </a:br>
            <a:r>
              <a:rPr lang="en-US" sz="1200" b="1" dirty="0"/>
              <a:t>[Wing 2006, Grover &amp; Pea 2013]</a:t>
            </a:r>
          </a:p>
          <a:p>
            <a:r>
              <a:rPr lang="en-US" dirty="0"/>
              <a:t>Creativity, algorithmic thinking, cooperativity, critical thinking, problem solving </a:t>
            </a:r>
            <a:r>
              <a:rPr lang="en-US" sz="1200" b="1" dirty="0"/>
              <a:t>[Korkmaz, et al. 2017]</a:t>
            </a:r>
          </a:p>
          <a:p>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Data practices, simulation, computational problem solving, systems thinking </a:t>
            </a: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a:t>
            </a:r>
            <a:r>
              <a:rPr kumimoji="0" lang="en-US" sz="1200" b="1" i="0" u="none" strike="noStrike" kern="1200" cap="none" spc="0" normalizeH="0" baseline="0" noProof="0" dirty="0" err="1">
                <a:ln>
                  <a:noFill/>
                </a:ln>
                <a:solidFill>
                  <a:srgbClr val="000000"/>
                </a:solidFill>
                <a:effectLst/>
                <a:uLnTx/>
                <a:uFillTx/>
                <a:latin typeface="Arial" panose="020B0604020202020204"/>
                <a:ea typeface="+mn-ea"/>
                <a:cs typeface="+mn-cs"/>
              </a:rPr>
              <a:t>Weintrop</a:t>
            </a: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 et al. 2016]</a:t>
            </a:r>
          </a:p>
          <a:p>
            <a:r>
              <a:rPr lang="en-US" dirty="0"/>
              <a:t>Decomposition, abstraction, algorithms, debugging, iteration, generalization </a:t>
            </a:r>
            <a:r>
              <a:rPr lang="en-US" sz="1200" b="1" dirty="0"/>
              <a:t>[Shute, et al. 2017]</a:t>
            </a:r>
          </a:p>
        </p:txBody>
      </p:sp>
      <p:sp>
        <p:nvSpPr>
          <p:cNvPr id="4" name="Slide Number Placeholder 3">
            <a:extLst>
              <a:ext uri="{FF2B5EF4-FFF2-40B4-BE49-F238E27FC236}">
                <a16:creationId xmlns:a16="http://schemas.microsoft.com/office/drawing/2014/main" id="{8CB2A1D0-4326-4733-8202-5BE9A231631A}"/>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
        <p:nvSpPr>
          <p:cNvPr id="6" name="TextBox 5">
            <a:extLst>
              <a:ext uri="{FF2B5EF4-FFF2-40B4-BE49-F238E27FC236}">
                <a16:creationId xmlns:a16="http://schemas.microsoft.com/office/drawing/2014/main" id="{1470AF2F-3327-405F-BB38-2ECEF011325F}"/>
              </a:ext>
            </a:extLst>
          </p:cNvPr>
          <p:cNvSpPr txBox="1"/>
          <p:nvPr/>
        </p:nvSpPr>
        <p:spPr>
          <a:xfrm>
            <a:off x="-3350" y="6304002"/>
            <a:ext cx="11385348" cy="553998"/>
          </a:xfrm>
          <a:prstGeom prst="rect">
            <a:avLst/>
          </a:prstGeom>
          <a:noFill/>
        </p:spPr>
        <p:txBody>
          <a:bodyPr wrap="square">
            <a:spAutoFit/>
          </a:bodyPr>
          <a:lstStyle/>
          <a:p>
            <a:r>
              <a:rPr lang="en-US" sz="1000" dirty="0">
                <a:effectLst/>
              </a:rPr>
              <a:t>Wing, J.M. (2006). </a:t>
            </a:r>
            <a:r>
              <a:rPr lang="en-US" sz="1000" dirty="0">
                <a:effectLst/>
                <a:hlinkClick r:id="rId2"/>
              </a:rPr>
              <a:t>Computational thinking</a:t>
            </a:r>
            <a:r>
              <a:rPr lang="en-US" sz="1000" dirty="0">
                <a:effectLst/>
              </a:rPr>
              <a:t>. </a:t>
            </a:r>
            <a:r>
              <a:rPr lang="en-US" sz="1000" i="1" dirty="0">
                <a:effectLst/>
              </a:rPr>
              <a:t>CACM</a:t>
            </a:r>
            <a:r>
              <a:rPr lang="en-US" sz="1000" dirty="0">
                <a:effectLst/>
              </a:rPr>
              <a:t>; Grover, S., &amp; Pea, R. (2013). </a:t>
            </a:r>
            <a:r>
              <a:rPr lang="en-US" sz="1000" dirty="0">
                <a:effectLst/>
                <a:hlinkClick r:id="rId3"/>
              </a:rPr>
              <a:t>Computational Thinking in K–12</a:t>
            </a:r>
            <a:r>
              <a:rPr lang="en-US" sz="1000" dirty="0">
                <a:effectLst/>
              </a:rPr>
              <a:t>. </a:t>
            </a:r>
            <a:r>
              <a:rPr lang="en-US" sz="1000" i="1" dirty="0">
                <a:effectLst/>
              </a:rPr>
              <a:t>Educational Researcher</a:t>
            </a:r>
            <a:r>
              <a:rPr lang="en-US" sz="1000" dirty="0">
                <a:effectLst/>
              </a:rPr>
              <a:t>; Korkmaz, Ö., et al. (2017). </a:t>
            </a:r>
            <a:r>
              <a:rPr lang="en-US" sz="1000" dirty="0">
                <a:effectLst/>
                <a:hlinkClick r:id="rId4"/>
              </a:rPr>
              <a:t>A validity and reliability study of the computational thinking scales</a:t>
            </a:r>
            <a:r>
              <a:rPr lang="en-US" sz="1000" dirty="0">
                <a:effectLst/>
              </a:rPr>
              <a:t>. </a:t>
            </a:r>
            <a:r>
              <a:rPr lang="en-US" sz="1000" i="1" dirty="0">
                <a:effectLst/>
              </a:rPr>
              <a:t>Computers in Human Behavior</a:t>
            </a:r>
            <a:r>
              <a:rPr lang="en-US" sz="1000" dirty="0">
                <a:effectLst/>
              </a:rPr>
              <a:t>; Shute, V., et al. (2017). </a:t>
            </a:r>
            <a:r>
              <a:rPr lang="en-US" sz="1000" dirty="0">
                <a:effectLst/>
                <a:hlinkClick r:id="rId5"/>
              </a:rPr>
              <a:t>Demystifying computational thinking</a:t>
            </a:r>
            <a:r>
              <a:rPr lang="en-US" sz="1000" dirty="0">
                <a:effectLst/>
              </a:rPr>
              <a:t>. </a:t>
            </a:r>
            <a:r>
              <a:rPr lang="en-US" sz="1000" i="1" dirty="0">
                <a:effectLst/>
              </a:rPr>
              <a:t>Educational Research Review</a:t>
            </a:r>
            <a:r>
              <a:rPr lang="en-US" sz="1000" dirty="0">
                <a:effectLst/>
              </a:rPr>
              <a:t>; </a:t>
            </a:r>
            <a:r>
              <a:rPr lang="en-US" sz="1000" dirty="0" err="1">
                <a:effectLst/>
              </a:rPr>
              <a:t>Weintrop</a:t>
            </a:r>
            <a:r>
              <a:rPr lang="en-US" sz="1000" dirty="0">
                <a:effectLst/>
              </a:rPr>
              <a:t>, D., et al. (2016). </a:t>
            </a:r>
            <a:r>
              <a:rPr lang="en-US" sz="1000" dirty="0">
                <a:effectLst/>
                <a:hlinkClick r:id="rId6"/>
              </a:rPr>
              <a:t>Defining Computational Thinking for Mathematics and Science Classrooms</a:t>
            </a:r>
            <a:r>
              <a:rPr lang="en-US" sz="1000" dirty="0">
                <a:effectLst/>
              </a:rPr>
              <a:t>. </a:t>
            </a:r>
            <a:r>
              <a:rPr lang="en-US" sz="1000" i="1" dirty="0">
                <a:effectLst/>
              </a:rPr>
              <a:t>Journal of Science Education and Technology</a:t>
            </a:r>
            <a:r>
              <a:rPr lang="en-US" sz="1000" dirty="0">
                <a:effectLst/>
              </a:rPr>
              <a:t>. </a:t>
            </a:r>
          </a:p>
        </p:txBody>
      </p:sp>
      <p:pic>
        <p:nvPicPr>
          <p:cNvPr id="8" name="Picture 7" descr="A picture containing table&#10;&#10;Description automatically generated">
            <a:extLst>
              <a:ext uri="{FF2B5EF4-FFF2-40B4-BE49-F238E27FC236}">
                <a16:creationId xmlns:a16="http://schemas.microsoft.com/office/drawing/2014/main" id="{8653C9F1-1BDF-473E-BE41-A031955ED3AA}"/>
              </a:ext>
            </a:extLst>
          </p:cNvPr>
          <p:cNvPicPr>
            <a:picLocks noChangeAspect="1"/>
          </p:cNvPicPr>
          <p:nvPr/>
        </p:nvPicPr>
        <p:blipFill>
          <a:blip r:embed="rId7"/>
          <a:stretch>
            <a:fillRect/>
          </a:stretch>
        </p:blipFill>
        <p:spPr>
          <a:xfrm>
            <a:off x="8395043" y="2329718"/>
            <a:ext cx="3657600" cy="2753526"/>
          </a:xfrm>
          <a:prstGeom prst="rect">
            <a:avLst/>
          </a:prstGeom>
        </p:spPr>
      </p:pic>
      <p:sp>
        <p:nvSpPr>
          <p:cNvPr id="10" name="TextBox 9">
            <a:extLst>
              <a:ext uri="{FF2B5EF4-FFF2-40B4-BE49-F238E27FC236}">
                <a16:creationId xmlns:a16="http://schemas.microsoft.com/office/drawing/2014/main" id="{28012383-F916-4C84-9447-39A56E345804}"/>
              </a:ext>
            </a:extLst>
          </p:cNvPr>
          <p:cNvSpPr txBox="1"/>
          <p:nvPr/>
        </p:nvSpPr>
        <p:spPr>
          <a:xfrm rot="16200000">
            <a:off x="10853797" y="2335648"/>
            <a:ext cx="2491740" cy="184666"/>
          </a:xfrm>
          <a:prstGeom prst="rect">
            <a:avLst/>
          </a:prstGeom>
          <a:noFill/>
        </p:spPr>
        <p:txBody>
          <a:bodyPr wrap="square">
            <a:spAutoFit/>
          </a:bodyPr>
          <a:lstStyle/>
          <a:p>
            <a:pPr algn="r"/>
            <a:r>
              <a:rPr lang="en-US" sz="600" dirty="0">
                <a:hlinkClick r:id="rId8"/>
              </a:rPr>
              <a:t>https://computersciencewiki.org/index.php/File:Abstract_heart.png</a:t>
            </a:r>
            <a:endParaRPr lang="en-US" sz="600" dirty="0"/>
          </a:p>
        </p:txBody>
      </p:sp>
    </p:spTree>
    <p:extLst>
      <p:ext uri="{BB962C8B-B14F-4D97-AF65-F5344CB8AC3E}">
        <p14:creationId xmlns:p14="http://schemas.microsoft.com/office/powerpoint/2010/main" val="19851606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8AD3-FFA7-43FC-98E4-92394E1C411B}"/>
              </a:ext>
            </a:extLst>
          </p:cNvPr>
          <p:cNvSpPr>
            <a:spLocks noGrp="1"/>
          </p:cNvSpPr>
          <p:nvPr>
            <p:ph type="title"/>
          </p:nvPr>
        </p:nvSpPr>
        <p:spPr/>
        <p:txBody>
          <a:bodyPr/>
          <a:lstStyle/>
          <a:p>
            <a:r>
              <a:rPr lang="en-US" dirty="0"/>
              <a:t>CT Isn’t Just Technical Skills</a:t>
            </a:r>
          </a:p>
        </p:txBody>
      </p:sp>
      <p:sp>
        <p:nvSpPr>
          <p:cNvPr id="3" name="Content Placeholder 2">
            <a:extLst>
              <a:ext uri="{FF2B5EF4-FFF2-40B4-BE49-F238E27FC236}">
                <a16:creationId xmlns:a16="http://schemas.microsoft.com/office/drawing/2014/main" id="{81F2DED3-C963-4347-823F-F67CE77E8BBF}"/>
              </a:ext>
            </a:extLst>
          </p:cNvPr>
          <p:cNvSpPr>
            <a:spLocks noGrp="1"/>
          </p:cNvSpPr>
          <p:nvPr>
            <p:ph idx="1"/>
          </p:nvPr>
        </p:nvSpPr>
        <p:spPr/>
        <p:txBody>
          <a:bodyPr/>
          <a:lstStyle/>
          <a:p>
            <a:r>
              <a:rPr lang="en-US" dirty="0"/>
              <a:t>Concepts: sequences, loops, parallelism, events, conditionals, operators, data</a:t>
            </a:r>
          </a:p>
          <a:p>
            <a:pPr lvl="1"/>
            <a:r>
              <a:rPr lang="en-US" dirty="0"/>
              <a:t>This is what INFO 1201 and 2201 are designed for and INFO 3401 and 3402 will continue to reinforce</a:t>
            </a:r>
          </a:p>
          <a:p>
            <a:r>
              <a:rPr lang="en-US" dirty="0"/>
              <a:t>Practices</a:t>
            </a:r>
          </a:p>
          <a:p>
            <a:pPr lvl="1"/>
            <a:r>
              <a:rPr lang="en-US" u="sng" dirty="0"/>
              <a:t>Experimenting and iterating</a:t>
            </a:r>
            <a:r>
              <a:rPr lang="en-US" dirty="0"/>
              <a:t>: developing, experimenting, and developing some more</a:t>
            </a:r>
          </a:p>
          <a:p>
            <a:pPr lvl="1"/>
            <a:r>
              <a:rPr lang="en-US" u="sng" dirty="0"/>
              <a:t>Testing and debugging</a:t>
            </a:r>
            <a:r>
              <a:rPr lang="en-US" dirty="0"/>
              <a:t>: making sure things work and solving problems when they arise</a:t>
            </a:r>
          </a:p>
          <a:p>
            <a:pPr lvl="1"/>
            <a:r>
              <a:rPr lang="en-US" u="sng" dirty="0"/>
              <a:t>Reusing and remixing</a:t>
            </a:r>
            <a:r>
              <a:rPr lang="en-US" dirty="0"/>
              <a:t>: building on existing projects or ideas and sharing your own work</a:t>
            </a:r>
          </a:p>
          <a:p>
            <a:pPr lvl="1"/>
            <a:r>
              <a:rPr lang="en-US" u="sng" dirty="0"/>
              <a:t>Abstracting and modularizing</a:t>
            </a:r>
            <a:r>
              <a:rPr lang="en-US" dirty="0"/>
              <a:t>: building something complex by putting together smaller parts</a:t>
            </a:r>
            <a:endParaRPr lang="en-US" u="sng" dirty="0"/>
          </a:p>
          <a:p>
            <a:r>
              <a:rPr lang="en-US" dirty="0"/>
              <a:t>Perspectives</a:t>
            </a:r>
          </a:p>
          <a:p>
            <a:pPr lvl="1"/>
            <a:r>
              <a:rPr lang="en-US" u="sng" dirty="0"/>
              <a:t>Expressing</a:t>
            </a:r>
            <a:r>
              <a:rPr lang="en-US" dirty="0"/>
              <a:t>: computation as a medium for creative and critical expression</a:t>
            </a:r>
          </a:p>
          <a:p>
            <a:pPr lvl="1"/>
            <a:r>
              <a:rPr lang="en-US" u="sng" dirty="0"/>
              <a:t>Connecting</a:t>
            </a:r>
            <a:r>
              <a:rPr lang="en-US" dirty="0"/>
              <a:t>: computation as a tool for of creating for and interacting with others</a:t>
            </a:r>
          </a:p>
          <a:p>
            <a:pPr lvl="1"/>
            <a:r>
              <a:rPr lang="en-US" u="sng" dirty="0"/>
              <a:t>Questioning</a:t>
            </a:r>
            <a:r>
              <a:rPr lang="en-US" dirty="0"/>
              <a:t>: computation as a tool for investigating how the world works</a:t>
            </a:r>
          </a:p>
        </p:txBody>
      </p:sp>
      <p:sp>
        <p:nvSpPr>
          <p:cNvPr id="4" name="Slide Number Placeholder 3">
            <a:extLst>
              <a:ext uri="{FF2B5EF4-FFF2-40B4-BE49-F238E27FC236}">
                <a16:creationId xmlns:a16="http://schemas.microsoft.com/office/drawing/2014/main" id="{E694B62B-3333-4D45-8E9B-298384936DDF}"/>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
        <p:nvSpPr>
          <p:cNvPr id="6" name="TextBox 5">
            <a:extLst>
              <a:ext uri="{FF2B5EF4-FFF2-40B4-BE49-F238E27FC236}">
                <a16:creationId xmlns:a16="http://schemas.microsoft.com/office/drawing/2014/main" id="{B96F9A5F-BC59-478A-9507-A97536D2B03A}"/>
              </a:ext>
            </a:extLst>
          </p:cNvPr>
          <p:cNvSpPr txBox="1"/>
          <p:nvPr/>
        </p:nvSpPr>
        <p:spPr>
          <a:xfrm>
            <a:off x="-3350" y="6611779"/>
            <a:ext cx="10182329" cy="246221"/>
          </a:xfrm>
          <a:prstGeom prst="rect">
            <a:avLst/>
          </a:prstGeom>
          <a:noFill/>
        </p:spPr>
        <p:txBody>
          <a:bodyPr wrap="square">
            <a:spAutoFit/>
          </a:bodyPr>
          <a:lstStyle/>
          <a:p>
            <a:r>
              <a:rPr lang="en-US" sz="1000" dirty="0">
                <a:effectLst/>
              </a:rPr>
              <a:t>Brennan, K. &amp; Resnick, M. (2012). </a:t>
            </a:r>
            <a:r>
              <a:rPr lang="en-US" sz="1000" i="1" dirty="0">
                <a:effectLst/>
                <a:hlinkClick r:id="rId2"/>
              </a:rPr>
              <a:t>New Frameworks for Studying and Assessing the Development of Computationa</a:t>
            </a:r>
            <a:r>
              <a:rPr lang="en-US" sz="1000" i="1" dirty="0">
                <a:hlinkClick r:id="rId2"/>
              </a:rPr>
              <a:t>l Thinking</a:t>
            </a:r>
            <a:r>
              <a:rPr lang="en-US" sz="1000" dirty="0"/>
              <a:t>.</a:t>
            </a:r>
            <a:endParaRPr lang="en-US" sz="1000" dirty="0">
              <a:effectLst/>
            </a:endParaRPr>
          </a:p>
        </p:txBody>
      </p:sp>
    </p:spTree>
    <p:extLst>
      <p:ext uri="{BB962C8B-B14F-4D97-AF65-F5344CB8AC3E}">
        <p14:creationId xmlns:p14="http://schemas.microsoft.com/office/powerpoint/2010/main" val="3374403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58E0-479D-4D8A-A57D-72A46CF5D38F}"/>
              </a:ext>
            </a:extLst>
          </p:cNvPr>
          <p:cNvSpPr>
            <a:spLocks noGrp="1"/>
          </p:cNvSpPr>
          <p:nvPr>
            <p:ph type="title"/>
          </p:nvPr>
        </p:nvSpPr>
        <p:spPr/>
        <p:txBody>
          <a:bodyPr/>
          <a:lstStyle/>
          <a:p>
            <a:r>
              <a:rPr lang="en-US" dirty="0"/>
              <a:t>A Modest Proposal</a:t>
            </a:r>
          </a:p>
        </p:txBody>
      </p:sp>
      <p:sp>
        <p:nvSpPr>
          <p:cNvPr id="4" name="Slide Number Placeholder 3">
            <a:extLst>
              <a:ext uri="{FF2B5EF4-FFF2-40B4-BE49-F238E27FC236}">
                <a16:creationId xmlns:a16="http://schemas.microsoft.com/office/drawing/2014/main" id="{D788ED18-0F98-4901-B677-E9C39BCC166B}"/>
              </a:ext>
            </a:extLst>
          </p:cNvPr>
          <p:cNvSpPr>
            <a:spLocks noGrp="1"/>
          </p:cNvSpPr>
          <p:nvPr>
            <p:ph type="sldNum" sz="quarter" idx="12"/>
          </p:nvPr>
        </p:nvSpPr>
        <p:spPr/>
        <p:txBody>
          <a:bodyPr/>
          <a:lstStyle/>
          <a:p>
            <a:fld id="{D57F1E4F-1CFF-5643-939E-217C01CDF565}" type="slidenum">
              <a:rPr lang="en-US" smtClean="0"/>
              <a:pPr/>
              <a:t>45</a:t>
            </a:fld>
            <a:endParaRPr lang="en-US" dirty="0"/>
          </a:p>
        </p:txBody>
      </p:sp>
      <p:grpSp>
        <p:nvGrpSpPr>
          <p:cNvPr id="25" name="Group 24">
            <a:extLst>
              <a:ext uri="{FF2B5EF4-FFF2-40B4-BE49-F238E27FC236}">
                <a16:creationId xmlns:a16="http://schemas.microsoft.com/office/drawing/2014/main" id="{5AD8A4FB-7F22-4DCF-AC5D-C51CB169516D}"/>
              </a:ext>
            </a:extLst>
          </p:cNvPr>
          <p:cNvGrpSpPr/>
          <p:nvPr/>
        </p:nvGrpSpPr>
        <p:grpSpPr>
          <a:xfrm>
            <a:off x="1650866" y="2666923"/>
            <a:ext cx="8890269" cy="2475131"/>
            <a:chOff x="1388354" y="2417712"/>
            <a:chExt cx="8890269" cy="2475131"/>
          </a:xfrm>
        </p:grpSpPr>
        <p:pic>
          <p:nvPicPr>
            <p:cNvPr id="26" name="Graphic 25" descr="Left Brain">
              <a:extLst>
                <a:ext uri="{FF2B5EF4-FFF2-40B4-BE49-F238E27FC236}">
                  <a16:creationId xmlns:a16="http://schemas.microsoft.com/office/drawing/2014/main" id="{BB09E5F7-742C-463B-8DBB-AAFEB1DD42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2178" y="2417712"/>
              <a:ext cx="2091310" cy="2091310"/>
            </a:xfrm>
            <a:prstGeom prst="rect">
              <a:avLst/>
            </a:prstGeom>
          </p:spPr>
        </p:pic>
        <p:pic>
          <p:nvPicPr>
            <p:cNvPr id="27" name="Graphic 26" descr="Programmer">
              <a:extLst>
                <a:ext uri="{FF2B5EF4-FFF2-40B4-BE49-F238E27FC236}">
                  <a16:creationId xmlns:a16="http://schemas.microsoft.com/office/drawing/2014/main" id="{AE480830-68A0-4E6E-BC46-5B60BA0F2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2417712"/>
              <a:ext cx="1828800" cy="1828800"/>
            </a:xfrm>
            <a:prstGeom prst="rect">
              <a:avLst/>
            </a:prstGeom>
          </p:spPr>
        </p:pic>
        <p:pic>
          <p:nvPicPr>
            <p:cNvPr id="28" name="Graphic 27" descr="Sprouting Seed">
              <a:extLst>
                <a:ext uri="{FF2B5EF4-FFF2-40B4-BE49-F238E27FC236}">
                  <a16:creationId xmlns:a16="http://schemas.microsoft.com/office/drawing/2014/main" id="{C28ABFD2-5A56-45AB-B56C-1D9EF62F11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88354" y="2417712"/>
              <a:ext cx="1828800" cy="1828800"/>
            </a:xfrm>
            <a:prstGeom prst="rect">
              <a:avLst/>
            </a:prstGeom>
          </p:spPr>
        </p:pic>
        <p:pic>
          <p:nvPicPr>
            <p:cNvPr id="29" name="Graphic 28" descr="Atom">
              <a:extLst>
                <a:ext uri="{FF2B5EF4-FFF2-40B4-BE49-F238E27FC236}">
                  <a16:creationId xmlns:a16="http://schemas.microsoft.com/office/drawing/2014/main" id="{9A2A79CB-FBA7-41A5-BFA1-DFA05AA71E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9823" y="2417712"/>
              <a:ext cx="1828800" cy="1828800"/>
            </a:xfrm>
            <a:prstGeom prst="rect">
              <a:avLst/>
            </a:prstGeom>
          </p:spPr>
        </p:pic>
        <p:sp>
          <p:nvSpPr>
            <p:cNvPr id="30" name="TextBox 29">
              <a:extLst>
                <a:ext uri="{FF2B5EF4-FFF2-40B4-BE49-F238E27FC236}">
                  <a16:creationId xmlns:a16="http://schemas.microsoft.com/office/drawing/2014/main" id="{88411C29-27F1-4299-8A98-79FAD272740C}"/>
                </a:ext>
              </a:extLst>
            </p:cNvPr>
            <p:cNvSpPr txBox="1"/>
            <p:nvPr/>
          </p:nvSpPr>
          <p:spPr>
            <a:xfrm>
              <a:off x="1774403" y="4246512"/>
              <a:ext cx="1056700" cy="646331"/>
            </a:xfrm>
            <a:prstGeom prst="rect">
              <a:avLst/>
            </a:prstGeom>
            <a:noFill/>
          </p:spPr>
          <p:txBody>
            <a:bodyPr wrap="none" rtlCol="0">
              <a:spAutoFit/>
            </a:bodyPr>
            <a:lstStyle/>
            <a:p>
              <a:pPr algn="ctr"/>
              <a:r>
                <a:rPr lang="en-US" b="1" dirty="0"/>
                <a:t>Growth</a:t>
              </a:r>
              <a:br>
                <a:rPr lang="en-US" b="1" dirty="0"/>
              </a:br>
              <a:r>
                <a:rPr lang="en-US" b="1" dirty="0"/>
                <a:t>Mindset</a:t>
              </a:r>
            </a:p>
          </p:txBody>
        </p:sp>
        <p:sp>
          <p:nvSpPr>
            <p:cNvPr id="31" name="TextBox 30">
              <a:extLst>
                <a:ext uri="{FF2B5EF4-FFF2-40B4-BE49-F238E27FC236}">
                  <a16:creationId xmlns:a16="http://schemas.microsoft.com/office/drawing/2014/main" id="{FA109670-AD14-4BC1-821F-4F6B0405C940}"/>
                </a:ext>
              </a:extLst>
            </p:cNvPr>
            <p:cNvSpPr txBox="1"/>
            <p:nvPr/>
          </p:nvSpPr>
          <p:spPr>
            <a:xfrm>
              <a:off x="3887586" y="4232444"/>
              <a:ext cx="1800493" cy="646331"/>
            </a:xfrm>
            <a:prstGeom prst="rect">
              <a:avLst/>
            </a:prstGeom>
            <a:noFill/>
          </p:spPr>
          <p:txBody>
            <a:bodyPr wrap="none" rtlCol="0">
              <a:spAutoFit/>
            </a:bodyPr>
            <a:lstStyle/>
            <a:p>
              <a:pPr algn="ctr"/>
              <a:r>
                <a:rPr lang="en-US" b="1" dirty="0"/>
                <a:t>Computational</a:t>
              </a:r>
              <a:br>
                <a:rPr lang="en-US" b="1" dirty="0"/>
              </a:br>
              <a:r>
                <a:rPr lang="en-US" b="1" dirty="0"/>
                <a:t>Thinking</a:t>
              </a:r>
            </a:p>
          </p:txBody>
        </p:sp>
        <p:sp>
          <p:nvSpPr>
            <p:cNvPr id="32" name="TextBox 31">
              <a:extLst>
                <a:ext uri="{FF2B5EF4-FFF2-40B4-BE49-F238E27FC236}">
                  <a16:creationId xmlns:a16="http://schemas.microsoft.com/office/drawing/2014/main" id="{84358555-8625-4720-AB1A-BCF0B0BCB1F9}"/>
                </a:ext>
              </a:extLst>
            </p:cNvPr>
            <p:cNvSpPr txBox="1"/>
            <p:nvPr/>
          </p:nvSpPr>
          <p:spPr>
            <a:xfrm>
              <a:off x="6547500" y="4232443"/>
              <a:ext cx="954107" cy="646331"/>
            </a:xfrm>
            <a:prstGeom prst="rect">
              <a:avLst/>
            </a:prstGeom>
            <a:noFill/>
          </p:spPr>
          <p:txBody>
            <a:bodyPr wrap="none" rtlCol="0">
              <a:spAutoFit/>
            </a:bodyPr>
            <a:lstStyle/>
            <a:p>
              <a:pPr algn="ctr"/>
              <a:r>
                <a:rPr lang="en-US" b="1" dirty="0"/>
                <a:t>Hacker</a:t>
              </a:r>
              <a:br>
                <a:rPr lang="en-US" b="1" dirty="0"/>
              </a:br>
              <a:r>
                <a:rPr lang="en-US" b="1" dirty="0"/>
                <a:t>Ethic</a:t>
              </a:r>
            </a:p>
          </p:txBody>
        </p:sp>
        <p:sp>
          <p:nvSpPr>
            <p:cNvPr id="33" name="TextBox 32">
              <a:extLst>
                <a:ext uri="{FF2B5EF4-FFF2-40B4-BE49-F238E27FC236}">
                  <a16:creationId xmlns:a16="http://schemas.microsoft.com/office/drawing/2014/main" id="{0760D10E-A1D8-441F-B5DC-EAD0587BE539}"/>
                </a:ext>
              </a:extLst>
            </p:cNvPr>
            <p:cNvSpPr txBox="1"/>
            <p:nvPr/>
          </p:nvSpPr>
          <p:spPr>
            <a:xfrm>
              <a:off x="8758930" y="4232442"/>
              <a:ext cx="1210588" cy="646331"/>
            </a:xfrm>
            <a:prstGeom prst="rect">
              <a:avLst/>
            </a:prstGeom>
            <a:noFill/>
          </p:spPr>
          <p:txBody>
            <a:bodyPr wrap="none" rtlCol="0">
              <a:spAutoFit/>
            </a:bodyPr>
            <a:lstStyle/>
            <a:p>
              <a:pPr algn="ctr"/>
              <a:r>
                <a:rPr lang="en-US" b="1" dirty="0"/>
                <a:t>Scientific</a:t>
              </a:r>
              <a:br>
                <a:rPr lang="en-US" b="1" dirty="0"/>
              </a:br>
              <a:r>
                <a:rPr lang="en-US" b="1" dirty="0"/>
                <a:t>Norms</a:t>
              </a:r>
            </a:p>
          </p:txBody>
        </p:sp>
      </p:grpSp>
      <p:sp>
        <p:nvSpPr>
          <p:cNvPr id="3" name="Rectangle: Rounded Corners 2">
            <a:extLst>
              <a:ext uri="{FF2B5EF4-FFF2-40B4-BE49-F238E27FC236}">
                <a16:creationId xmlns:a16="http://schemas.microsoft.com/office/drawing/2014/main" id="{333BA0E6-9B9C-40DE-8EDF-BF0CBBF5EF41}"/>
              </a:ext>
            </a:extLst>
          </p:cNvPr>
          <p:cNvSpPr/>
          <p:nvPr/>
        </p:nvSpPr>
        <p:spPr>
          <a:xfrm>
            <a:off x="6129911" y="2350008"/>
            <a:ext cx="2286000" cy="3200400"/>
          </a:xfrm>
          <a:prstGeom prst="roundRect">
            <a:avLst/>
          </a:prstGeom>
          <a:noFill/>
          <a:ln w="76200">
            <a:solidFill>
              <a:srgbClr val="CFB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7760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7E3DE-7598-4021-96FE-DE858DA16645}"/>
              </a:ext>
            </a:extLst>
          </p:cNvPr>
          <p:cNvSpPr>
            <a:spLocks noGrp="1"/>
          </p:cNvSpPr>
          <p:nvPr>
            <p:ph type="title"/>
          </p:nvPr>
        </p:nvSpPr>
        <p:spPr/>
        <p:txBody>
          <a:bodyPr/>
          <a:lstStyle/>
          <a:p>
            <a:r>
              <a:rPr lang="en-US" dirty="0"/>
              <a:t>Hacker Ethic</a:t>
            </a:r>
          </a:p>
        </p:txBody>
      </p:sp>
      <p:sp>
        <p:nvSpPr>
          <p:cNvPr id="3" name="Content Placeholder 2">
            <a:extLst>
              <a:ext uri="{FF2B5EF4-FFF2-40B4-BE49-F238E27FC236}">
                <a16:creationId xmlns:a16="http://schemas.microsoft.com/office/drawing/2014/main" id="{BE35585B-8AE6-4B9B-B44A-6E289BC2D6A7}"/>
              </a:ext>
            </a:extLst>
          </p:cNvPr>
          <p:cNvSpPr>
            <a:spLocks noGrp="1"/>
          </p:cNvSpPr>
          <p:nvPr>
            <p:ph idx="1"/>
          </p:nvPr>
        </p:nvSpPr>
        <p:spPr>
          <a:xfrm>
            <a:off x="818712" y="1420481"/>
            <a:ext cx="10563286" cy="4572000"/>
          </a:xfrm>
        </p:spPr>
        <p:txBody>
          <a:bodyPr/>
          <a:lstStyle/>
          <a:p>
            <a:r>
              <a:rPr lang="en-US" dirty="0"/>
              <a:t>“Hacking” as a culture of subverting technical systems not cyber-crime</a:t>
            </a:r>
          </a:p>
          <a:p>
            <a:r>
              <a:rPr lang="en-US" dirty="0"/>
              <a:t>Common values within hacker ethic</a:t>
            </a:r>
            <a:r>
              <a:rPr lang="en-US" sz="1200" dirty="0"/>
              <a:t>  </a:t>
            </a:r>
            <a:r>
              <a:rPr lang="en-US" sz="1200" b="1" dirty="0"/>
              <a:t>[Levy 1984]</a:t>
            </a:r>
            <a:endParaRPr lang="en-US" sz="1200" dirty="0"/>
          </a:p>
          <a:p>
            <a:pPr lvl="1"/>
            <a:r>
              <a:rPr lang="en-US" u="sng" dirty="0"/>
              <a:t>Sharing &amp; openness</a:t>
            </a:r>
            <a:r>
              <a:rPr lang="en-US" dirty="0"/>
              <a:t> – access to computers/software/data/information should be free and open</a:t>
            </a:r>
          </a:p>
          <a:p>
            <a:pPr lvl="1"/>
            <a:r>
              <a:rPr lang="en-US" u="sng" dirty="0"/>
              <a:t>Autonomy &amp; meritocracy</a:t>
            </a:r>
            <a:r>
              <a:rPr lang="en-US" dirty="0"/>
              <a:t> – hackers should be free to pursue individual goals and judged by their work</a:t>
            </a:r>
          </a:p>
          <a:p>
            <a:pPr lvl="1"/>
            <a:r>
              <a:rPr lang="en-US" u="sng" dirty="0"/>
              <a:t>Creativity &amp; playfulness</a:t>
            </a:r>
            <a:r>
              <a:rPr lang="en-US" dirty="0"/>
              <a:t> – novelty and efficiency; irreverence and references to geek culture</a:t>
            </a:r>
          </a:p>
          <a:p>
            <a:pPr lvl="1"/>
            <a:r>
              <a:rPr lang="en-US" u="sng" dirty="0"/>
              <a:t>Decentralization &amp; anti-authoritarianism</a:t>
            </a:r>
            <a:r>
              <a:rPr lang="en-US" dirty="0"/>
              <a:t> – build technologies to resist bureaucracy and support freedom</a:t>
            </a:r>
            <a:endParaRPr lang="en-US" sz="1000" b="1" dirty="0"/>
          </a:p>
          <a:p>
            <a:r>
              <a:rPr lang="en-US" dirty="0"/>
              <a:t>Exploring then exploiting opportunities by gaining then using know-how</a:t>
            </a:r>
          </a:p>
          <a:p>
            <a:r>
              <a:rPr lang="en-US" dirty="0"/>
              <a:t>Moving from curiosity and observation to execution and efficiency</a:t>
            </a:r>
          </a:p>
          <a:p>
            <a:r>
              <a:rPr lang="en-US" dirty="0"/>
              <a:t>These values emerged from a culture that remains overwhelmingly white and male </a:t>
            </a:r>
            <a:r>
              <a:rPr lang="en-US" sz="1200" b="1" dirty="0"/>
              <a:t>[Coleman 2012]</a:t>
            </a:r>
          </a:p>
        </p:txBody>
      </p:sp>
      <p:sp>
        <p:nvSpPr>
          <p:cNvPr id="4" name="Slide Number Placeholder 3">
            <a:extLst>
              <a:ext uri="{FF2B5EF4-FFF2-40B4-BE49-F238E27FC236}">
                <a16:creationId xmlns:a16="http://schemas.microsoft.com/office/drawing/2014/main" id="{184D5999-2245-4506-825E-D640BEB41E1D}"/>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
        <p:nvSpPr>
          <p:cNvPr id="6" name="TextBox 5">
            <a:extLst>
              <a:ext uri="{FF2B5EF4-FFF2-40B4-BE49-F238E27FC236}">
                <a16:creationId xmlns:a16="http://schemas.microsoft.com/office/drawing/2014/main" id="{10C15BEE-ED1E-454B-90D1-0501D0E46C48}"/>
              </a:ext>
            </a:extLst>
          </p:cNvPr>
          <p:cNvSpPr txBox="1"/>
          <p:nvPr/>
        </p:nvSpPr>
        <p:spPr>
          <a:xfrm>
            <a:off x="0" y="6621850"/>
            <a:ext cx="8809022" cy="246221"/>
          </a:xfrm>
          <a:prstGeom prst="rect">
            <a:avLst/>
          </a:prstGeom>
          <a:noFill/>
        </p:spPr>
        <p:txBody>
          <a:bodyPr wrap="square">
            <a:spAutoFit/>
          </a:bodyPr>
          <a:lstStyle/>
          <a:p>
            <a:r>
              <a:rPr lang="en-US" sz="1000" dirty="0"/>
              <a:t>Levy, S. (1984). </a:t>
            </a:r>
            <a:r>
              <a:rPr lang="en-US" sz="1000" i="1" dirty="0">
                <a:hlinkClick r:id="rId2"/>
              </a:rPr>
              <a:t>Hackers: Heroes of the computer revolution</a:t>
            </a:r>
            <a:r>
              <a:rPr lang="en-US" sz="1000" dirty="0"/>
              <a:t>; Coleman, E.G. (2012). </a:t>
            </a:r>
            <a:r>
              <a:rPr lang="en-US" sz="1000" i="1" dirty="0">
                <a:hlinkClick r:id="rId3"/>
              </a:rPr>
              <a:t>Coding freedom: The ethics and aesthetics of hacking</a:t>
            </a:r>
            <a:r>
              <a:rPr lang="en-US" sz="1000" i="1" dirty="0"/>
              <a:t>. </a:t>
            </a:r>
            <a:endParaRPr lang="en-US" sz="1000" dirty="0"/>
          </a:p>
        </p:txBody>
      </p:sp>
    </p:spTree>
    <p:extLst>
      <p:ext uri="{BB962C8B-B14F-4D97-AF65-F5344CB8AC3E}">
        <p14:creationId xmlns:p14="http://schemas.microsoft.com/office/powerpoint/2010/main" val="18565103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915DF-8E3F-4104-860A-94BA75979CCF}"/>
              </a:ext>
            </a:extLst>
          </p:cNvPr>
          <p:cNvSpPr>
            <a:spLocks noGrp="1"/>
          </p:cNvSpPr>
          <p:nvPr>
            <p:ph type="title"/>
          </p:nvPr>
        </p:nvSpPr>
        <p:spPr/>
        <p:txBody>
          <a:bodyPr/>
          <a:lstStyle/>
          <a:p>
            <a:r>
              <a:rPr lang="en-US" dirty="0"/>
              <a:t>The Hacker Attitude</a:t>
            </a:r>
          </a:p>
        </p:txBody>
      </p:sp>
      <p:sp>
        <p:nvSpPr>
          <p:cNvPr id="3" name="Content Placeholder 2">
            <a:extLst>
              <a:ext uri="{FF2B5EF4-FFF2-40B4-BE49-F238E27FC236}">
                <a16:creationId xmlns:a16="http://schemas.microsoft.com/office/drawing/2014/main" id="{5459CCC9-AC37-4352-BB8E-2ADA011E566C}"/>
              </a:ext>
            </a:extLst>
          </p:cNvPr>
          <p:cNvSpPr>
            <a:spLocks noGrp="1"/>
          </p:cNvSpPr>
          <p:nvPr>
            <p:ph idx="1"/>
          </p:nvPr>
        </p:nvSpPr>
        <p:spPr>
          <a:xfrm>
            <a:off x="818712" y="1630031"/>
            <a:ext cx="10554574" cy="4572000"/>
          </a:xfrm>
        </p:spPr>
        <p:txBody>
          <a:bodyPr>
            <a:noAutofit/>
          </a:bodyPr>
          <a:lstStyle/>
          <a:p>
            <a:pPr>
              <a:buFont typeface="+mj-lt"/>
              <a:buAutoNum type="arabicPeriod"/>
            </a:pPr>
            <a:r>
              <a:rPr lang="en-US" b="1" dirty="0"/>
              <a:t>The world is full of fascinating problems waiting to be solved.</a:t>
            </a:r>
          </a:p>
          <a:p>
            <a:pPr lvl="1"/>
            <a:r>
              <a:rPr lang="en-US" dirty="0"/>
              <a:t>“to be a hacker you have to get a basic thrill from solving problems, sharpening your skills, and exercising your intelligence.”</a:t>
            </a:r>
          </a:p>
          <a:p>
            <a:pPr>
              <a:buFont typeface="+mj-lt"/>
              <a:buAutoNum type="arabicPeriod"/>
            </a:pPr>
            <a:r>
              <a:rPr lang="en-US" b="1" dirty="0"/>
              <a:t>No problem should ever have to be solved twice.</a:t>
            </a:r>
          </a:p>
          <a:p>
            <a:pPr lvl="1"/>
            <a:r>
              <a:rPr lang="en-US" dirty="0"/>
              <a:t>“it's almost a moral duty for you to share information, solve problems and then give the solutions away just so other hackers can solve </a:t>
            </a:r>
            <a:r>
              <a:rPr lang="en-US" i="1" dirty="0"/>
              <a:t>new</a:t>
            </a:r>
            <a:r>
              <a:rPr lang="en-US" dirty="0"/>
              <a:t> problems instead of having to perpetually re-address old ones.”</a:t>
            </a:r>
          </a:p>
          <a:p>
            <a:pPr>
              <a:buFont typeface="+mj-lt"/>
              <a:buAutoNum type="arabicPeriod"/>
            </a:pPr>
            <a:r>
              <a:rPr lang="en-US" b="1" dirty="0"/>
              <a:t>Boredom and drudgery are evil.</a:t>
            </a:r>
          </a:p>
          <a:p>
            <a:pPr lvl="1"/>
            <a:r>
              <a:rPr lang="en-US" dirty="0"/>
              <a:t>“Hackers should never be bored or have to drudge at stupid repetitive work, because when this happens it means they aren't doing what only they can do — solve new problems.”</a:t>
            </a:r>
          </a:p>
          <a:p>
            <a:pPr>
              <a:buFont typeface="+mj-lt"/>
              <a:buAutoNum type="arabicPeriod"/>
            </a:pPr>
            <a:r>
              <a:rPr lang="en-US" b="1" dirty="0"/>
              <a:t>Freedom is good.</a:t>
            </a:r>
          </a:p>
          <a:p>
            <a:pPr lvl="1"/>
            <a:r>
              <a:rPr lang="en-US" dirty="0"/>
              <a:t>“[Authoritarians] distrust voluntary cooperation and information-sharing. [Hackers] have to develop an instinctive hostility to censorship, secrecy, and the use of force or deception to compel responsible adults.“</a:t>
            </a:r>
          </a:p>
          <a:p>
            <a:pPr>
              <a:buFont typeface="+mj-lt"/>
              <a:buAutoNum type="arabicPeriod"/>
            </a:pPr>
            <a:r>
              <a:rPr lang="en-US" b="1" dirty="0"/>
              <a:t>Attitude is no substitute for competence.</a:t>
            </a:r>
          </a:p>
          <a:p>
            <a:pPr lvl="1"/>
            <a:r>
              <a:rPr lang="en-US" dirty="0"/>
              <a:t>“Hackers won't let posers waste their time, but they worship competence... at demanding skills that few can master and skills that involve mental acuteness, craft, and concentration is best.”</a:t>
            </a:r>
          </a:p>
        </p:txBody>
      </p:sp>
      <p:sp>
        <p:nvSpPr>
          <p:cNvPr id="4" name="Slide Number Placeholder 3">
            <a:extLst>
              <a:ext uri="{FF2B5EF4-FFF2-40B4-BE49-F238E27FC236}">
                <a16:creationId xmlns:a16="http://schemas.microsoft.com/office/drawing/2014/main" id="{B4DF872F-E570-4817-8B7D-44BE6912EB5F}"/>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
        <p:nvSpPr>
          <p:cNvPr id="6" name="TextBox 5">
            <a:extLst>
              <a:ext uri="{FF2B5EF4-FFF2-40B4-BE49-F238E27FC236}">
                <a16:creationId xmlns:a16="http://schemas.microsoft.com/office/drawing/2014/main" id="{B1E2D5F8-40BA-491B-B979-A2113165C703}"/>
              </a:ext>
            </a:extLst>
          </p:cNvPr>
          <p:cNvSpPr txBox="1"/>
          <p:nvPr/>
        </p:nvSpPr>
        <p:spPr>
          <a:xfrm>
            <a:off x="-3350" y="6611779"/>
            <a:ext cx="10182329" cy="246221"/>
          </a:xfrm>
          <a:prstGeom prst="rect">
            <a:avLst/>
          </a:prstGeom>
          <a:noFill/>
        </p:spPr>
        <p:txBody>
          <a:bodyPr wrap="square">
            <a:spAutoFit/>
          </a:bodyPr>
          <a:lstStyle/>
          <a:p>
            <a:r>
              <a:rPr lang="en-US" sz="1000" dirty="0"/>
              <a:t>Raymond, E.S. (2001). </a:t>
            </a:r>
            <a:r>
              <a:rPr lang="en-US" sz="1000" dirty="0">
                <a:hlinkClick r:id="rId2"/>
              </a:rPr>
              <a:t>How To Become A Hacker</a:t>
            </a:r>
            <a:r>
              <a:rPr lang="en-US" sz="1000" dirty="0"/>
              <a:t>.</a:t>
            </a:r>
            <a:endParaRPr lang="en-US" sz="1000" dirty="0">
              <a:effectLst/>
            </a:endParaRPr>
          </a:p>
        </p:txBody>
      </p:sp>
    </p:spTree>
    <p:extLst>
      <p:ext uri="{BB962C8B-B14F-4D97-AF65-F5344CB8AC3E}">
        <p14:creationId xmlns:p14="http://schemas.microsoft.com/office/powerpoint/2010/main" val="1909025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558B-0DA9-414D-9132-72CC1A80E28F}"/>
              </a:ext>
            </a:extLst>
          </p:cNvPr>
          <p:cNvSpPr>
            <a:spLocks noGrp="1"/>
          </p:cNvSpPr>
          <p:nvPr>
            <p:ph type="title"/>
          </p:nvPr>
        </p:nvSpPr>
        <p:spPr/>
        <p:txBody>
          <a:bodyPr/>
          <a:lstStyle/>
          <a:p>
            <a:r>
              <a:rPr lang="en-US" dirty="0"/>
              <a:t>Ten Commandments of Hacker Culture</a:t>
            </a:r>
          </a:p>
        </p:txBody>
      </p:sp>
      <p:sp>
        <p:nvSpPr>
          <p:cNvPr id="3" name="Content Placeholder 2">
            <a:extLst>
              <a:ext uri="{FF2B5EF4-FFF2-40B4-BE49-F238E27FC236}">
                <a16:creationId xmlns:a16="http://schemas.microsoft.com/office/drawing/2014/main" id="{E9A61B38-3DE0-6A4B-87E1-FFDFB87B7F30}"/>
              </a:ext>
            </a:extLst>
          </p:cNvPr>
          <p:cNvSpPr>
            <a:spLocks noGrp="1"/>
          </p:cNvSpPr>
          <p:nvPr>
            <p:ph idx="1"/>
          </p:nvPr>
        </p:nvSpPr>
        <p:spPr>
          <a:xfrm>
            <a:off x="818713" y="1505114"/>
            <a:ext cx="10554574" cy="4572000"/>
          </a:xfrm>
        </p:spPr>
        <p:txBody>
          <a:bodyPr>
            <a:normAutofit/>
          </a:bodyPr>
          <a:lstStyle/>
          <a:p>
            <a:pPr>
              <a:buFont typeface="+mj-lt"/>
              <a:buAutoNum type="arabicPeriod"/>
            </a:pPr>
            <a:r>
              <a:rPr lang="en-US" sz="1600" b="1" dirty="0"/>
              <a:t>Give before you get</a:t>
            </a:r>
            <a:r>
              <a:rPr lang="en-US" sz="1600" dirty="0"/>
              <a:t>. Horizontal groups, judged on contributions, respect is earned.</a:t>
            </a:r>
          </a:p>
          <a:p>
            <a:pPr>
              <a:buFont typeface="+mj-lt"/>
              <a:buAutoNum type="arabicPeriod"/>
            </a:pPr>
            <a:r>
              <a:rPr lang="en-US" sz="1600" b="1" dirty="0"/>
              <a:t>Don’t ask for permission</a:t>
            </a:r>
            <a:r>
              <a:rPr lang="en-US" sz="1600" dirty="0"/>
              <a:t>. Do things without permission, then evaluate the outcome.</a:t>
            </a:r>
          </a:p>
          <a:p>
            <a:pPr>
              <a:buFont typeface="+mj-lt"/>
              <a:buAutoNum type="arabicPeriod"/>
            </a:pPr>
            <a:r>
              <a:rPr lang="en-US" sz="1600" b="1" dirty="0"/>
              <a:t>Doing &gt; Talking</a:t>
            </a:r>
            <a:r>
              <a:rPr lang="en-US" sz="1600" dirty="0"/>
              <a:t>. Doing creates new solutions and is sign of respect.</a:t>
            </a:r>
          </a:p>
          <a:p>
            <a:pPr>
              <a:buFont typeface="+mj-lt"/>
              <a:buAutoNum type="arabicPeriod"/>
            </a:pPr>
            <a:r>
              <a:rPr lang="en-US" sz="1600" b="1" dirty="0"/>
              <a:t>No excuses</a:t>
            </a:r>
            <a:r>
              <a:rPr lang="en-US" sz="1600" dirty="0"/>
              <a:t>. Hackers are responsible for their actions.</a:t>
            </a:r>
          </a:p>
          <a:p>
            <a:pPr>
              <a:buFont typeface="+mj-lt"/>
              <a:buAutoNum type="arabicPeriod"/>
            </a:pPr>
            <a:r>
              <a:rPr lang="en-US" sz="1600" b="1" dirty="0"/>
              <a:t>Solve problems</a:t>
            </a:r>
            <a:r>
              <a:rPr lang="en-US" sz="1600" dirty="0"/>
              <a:t>. Use creativity to solve problems in new ways.</a:t>
            </a:r>
          </a:p>
          <a:p>
            <a:pPr>
              <a:buFont typeface="+mj-lt"/>
              <a:buAutoNum type="arabicPeriod"/>
            </a:pPr>
            <a:r>
              <a:rPr lang="en-US" sz="1600" b="1" dirty="0"/>
              <a:t>Follow your curiosity</a:t>
            </a:r>
            <a:r>
              <a:rPr lang="en-US" sz="1600" dirty="0"/>
              <a:t>. Hunger for learning and knowing more about topics.</a:t>
            </a:r>
          </a:p>
          <a:p>
            <a:pPr lvl="1">
              <a:buFont typeface="+mj-lt"/>
              <a:buAutoNum type="arabicPeriod"/>
            </a:pPr>
            <a:r>
              <a:rPr lang="en-US" sz="1400" b="1" dirty="0"/>
              <a:t>Failing is growing</a:t>
            </a:r>
            <a:r>
              <a:rPr lang="en-US" sz="1400" dirty="0"/>
              <a:t>. Grow from overcoming adversity and uncertainty.</a:t>
            </a:r>
          </a:p>
          <a:p>
            <a:pPr>
              <a:buFont typeface="+mj-lt"/>
              <a:buAutoNum type="arabicPeriod"/>
            </a:pPr>
            <a:r>
              <a:rPr lang="en-US" sz="1600" b="1" dirty="0"/>
              <a:t>Know tools/communities</a:t>
            </a:r>
            <a:r>
              <a:rPr lang="en-US" sz="1600" dirty="0"/>
              <a:t>. Don’t reinvent the wheel.</a:t>
            </a:r>
          </a:p>
          <a:p>
            <a:pPr>
              <a:buFont typeface="+mj-lt"/>
              <a:buAutoNum type="arabicPeriod"/>
            </a:pPr>
            <a:r>
              <a:rPr lang="en-US" sz="1600" b="1" dirty="0"/>
              <a:t>Always be learning</a:t>
            </a:r>
            <a:r>
              <a:rPr lang="en-US" sz="1600" dirty="0"/>
              <a:t>. Explore new ideas and experiences.</a:t>
            </a:r>
          </a:p>
          <a:p>
            <a:pPr>
              <a:buFont typeface="+mj-lt"/>
              <a:buAutoNum type="arabicPeriod"/>
            </a:pPr>
            <a:r>
              <a:rPr lang="en-US" sz="1600" b="1" dirty="0"/>
              <a:t>Get involved</a:t>
            </a:r>
            <a:r>
              <a:rPr lang="en-US" sz="1600" dirty="0"/>
              <a:t>. Fix things wrong in the world.</a:t>
            </a:r>
          </a:p>
          <a:p>
            <a:pPr>
              <a:buFont typeface="+mj-lt"/>
              <a:buAutoNum type="arabicPeriod"/>
            </a:pPr>
            <a:r>
              <a:rPr lang="en-US" sz="1600" b="1" dirty="0"/>
              <a:t>Have fun</a:t>
            </a:r>
            <a:r>
              <a:rPr lang="en-US" sz="1600" dirty="0"/>
              <a:t>. Work on projects you care about.</a:t>
            </a:r>
            <a:endParaRPr lang="en-US" sz="1600" b="1" dirty="0"/>
          </a:p>
        </p:txBody>
      </p:sp>
      <p:sp>
        <p:nvSpPr>
          <p:cNvPr id="4" name="Slide Number Placeholder 3">
            <a:extLst>
              <a:ext uri="{FF2B5EF4-FFF2-40B4-BE49-F238E27FC236}">
                <a16:creationId xmlns:a16="http://schemas.microsoft.com/office/drawing/2014/main" id="{3CDA546F-EB00-2D4A-8039-CF414DE00C86}"/>
              </a:ext>
            </a:extLst>
          </p:cNvPr>
          <p:cNvSpPr>
            <a:spLocks noGrp="1"/>
          </p:cNvSpPr>
          <p:nvPr>
            <p:ph type="sldNum" sz="quarter" idx="12"/>
          </p:nvPr>
        </p:nvSpPr>
        <p:spPr/>
        <p:txBody>
          <a:bodyPr/>
          <a:lstStyle/>
          <a:p>
            <a:fld id="{D57F1E4F-1CFF-5643-939E-217C01CDF565}" type="slidenum">
              <a:rPr lang="en-US" smtClean="0"/>
              <a:pPr/>
              <a:t>48</a:t>
            </a:fld>
            <a:endParaRPr lang="en-US" dirty="0"/>
          </a:p>
        </p:txBody>
      </p:sp>
      <p:sp>
        <p:nvSpPr>
          <p:cNvPr id="6" name="TextBox 5">
            <a:extLst>
              <a:ext uri="{FF2B5EF4-FFF2-40B4-BE49-F238E27FC236}">
                <a16:creationId xmlns:a16="http://schemas.microsoft.com/office/drawing/2014/main" id="{6480BD48-57EC-4A16-8763-A9D878ED2BA0}"/>
              </a:ext>
            </a:extLst>
          </p:cNvPr>
          <p:cNvSpPr txBox="1"/>
          <p:nvPr/>
        </p:nvSpPr>
        <p:spPr>
          <a:xfrm>
            <a:off x="-3350" y="6611779"/>
            <a:ext cx="10182329" cy="246221"/>
          </a:xfrm>
          <a:prstGeom prst="rect">
            <a:avLst/>
          </a:prstGeom>
          <a:noFill/>
        </p:spPr>
        <p:txBody>
          <a:bodyPr wrap="square">
            <a:spAutoFit/>
          </a:bodyPr>
          <a:lstStyle/>
          <a:p>
            <a:r>
              <a:rPr lang="en-US" sz="1000" dirty="0" err="1"/>
              <a:t>Morato</a:t>
            </a:r>
            <a:r>
              <a:rPr lang="en-US" sz="1000" dirty="0"/>
              <a:t>, M. (2015). </a:t>
            </a:r>
            <a:r>
              <a:rPr lang="en-US" sz="1000" dirty="0">
                <a:hlinkClick r:id="rId2"/>
              </a:rPr>
              <a:t>The Ten Commandments of Hacker Culture</a:t>
            </a:r>
            <a:r>
              <a:rPr lang="en-US" sz="1000" dirty="0"/>
              <a:t>.</a:t>
            </a:r>
            <a:endParaRPr lang="en-US" sz="1000" dirty="0">
              <a:effectLst/>
            </a:endParaRPr>
          </a:p>
        </p:txBody>
      </p:sp>
      <p:pic>
        <p:nvPicPr>
          <p:cNvPr id="10" name="Picture 9" descr="A picture containing person, person, young, holding&#10;&#10;Description automatically generated">
            <a:extLst>
              <a:ext uri="{FF2B5EF4-FFF2-40B4-BE49-F238E27FC236}">
                <a16:creationId xmlns:a16="http://schemas.microsoft.com/office/drawing/2014/main" id="{B6E77FAA-5ABC-4D0E-A881-620C4922BF3C}"/>
              </a:ext>
            </a:extLst>
          </p:cNvPr>
          <p:cNvPicPr>
            <a:picLocks noChangeAspect="1"/>
          </p:cNvPicPr>
          <p:nvPr/>
        </p:nvPicPr>
        <p:blipFill>
          <a:blip r:embed="rId3"/>
          <a:stretch>
            <a:fillRect/>
          </a:stretch>
        </p:blipFill>
        <p:spPr>
          <a:xfrm>
            <a:off x="8512104" y="2600489"/>
            <a:ext cx="3333750" cy="2381250"/>
          </a:xfrm>
          <a:prstGeom prst="rect">
            <a:avLst/>
          </a:prstGeom>
        </p:spPr>
      </p:pic>
    </p:spTree>
    <p:extLst>
      <p:ext uri="{BB962C8B-B14F-4D97-AF65-F5344CB8AC3E}">
        <p14:creationId xmlns:p14="http://schemas.microsoft.com/office/powerpoint/2010/main" val="1970124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7BC6E2-1E38-487A-91E7-75319CBE9967}"/>
              </a:ext>
            </a:extLst>
          </p:cNvPr>
          <p:cNvPicPr>
            <a:picLocks noChangeAspect="1"/>
          </p:cNvPicPr>
          <p:nvPr/>
        </p:nvPicPr>
        <p:blipFill>
          <a:blip r:embed="rId2"/>
          <a:stretch>
            <a:fillRect/>
          </a:stretch>
        </p:blipFill>
        <p:spPr>
          <a:xfrm>
            <a:off x="2357438" y="1719643"/>
            <a:ext cx="7477125" cy="4505325"/>
          </a:xfrm>
          <a:prstGeom prst="rect">
            <a:avLst/>
          </a:prstGeom>
        </p:spPr>
      </p:pic>
      <p:sp>
        <p:nvSpPr>
          <p:cNvPr id="2" name="Title 1">
            <a:extLst>
              <a:ext uri="{FF2B5EF4-FFF2-40B4-BE49-F238E27FC236}">
                <a16:creationId xmlns:a16="http://schemas.microsoft.com/office/drawing/2014/main" id="{28CBF89B-3ACF-C044-9E93-A105B68C9F92}"/>
              </a:ext>
            </a:extLst>
          </p:cNvPr>
          <p:cNvSpPr>
            <a:spLocks noGrp="1"/>
          </p:cNvSpPr>
          <p:nvPr>
            <p:ph type="title"/>
          </p:nvPr>
        </p:nvSpPr>
        <p:spPr/>
        <p:txBody>
          <a:bodyPr/>
          <a:lstStyle/>
          <a:p>
            <a:r>
              <a:rPr lang="en-US" dirty="0"/>
              <a:t>Course Overview</a:t>
            </a:r>
          </a:p>
        </p:txBody>
      </p:sp>
      <p:sp>
        <p:nvSpPr>
          <p:cNvPr id="4" name="Slide Number Placeholder 3">
            <a:extLst>
              <a:ext uri="{FF2B5EF4-FFF2-40B4-BE49-F238E27FC236}">
                <a16:creationId xmlns:a16="http://schemas.microsoft.com/office/drawing/2014/main" id="{AB7AF894-C304-0241-98F7-D885E5FC62E9}"/>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9" name="Graphic 8" descr="Table">
            <a:extLst>
              <a:ext uri="{FF2B5EF4-FFF2-40B4-BE49-F238E27FC236}">
                <a16:creationId xmlns:a16="http://schemas.microsoft.com/office/drawing/2014/main" id="{762EA9DB-C406-48E6-A42A-C034D0968A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2279" y="2428495"/>
            <a:ext cx="457200" cy="457200"/>
          </a:xfrm>
          <a:prstGeom prst="rect">
            <a:avLst/>
          </a:prstGeom>
        </p:spPr>
      </p:pic>
      <p:pic>
        <p:nvPicPr>
          <p:cNvPr id="10" name="Graphic 9" descr="Database">
            <a:extLst>
              <a:ext uri="{FF2B5EF4-FFF2-40B4-BE49-F238E27FC236}">
                <a16:creationId xmlns:a16="http://schemas.microsoft.com/office/drawing/2014/main" id="{EF6EBF88-8E11-434D-909A-9E29A62F3C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52279" y="2981917"/>
            <a:ext cx="457200" cy="457200"/>
          </a:xfrm>
          <a:prstGeom prst="rect">
            <a:avLst/>
          </a:prstGeom>
        </p:spPr>
      </p:pic>
      <p:pic>
        <p:nvPicPr>
          <p:cNvPr id="11" name="Graphic 10" descr="Barcode">
            <a:extLst>
              <a:ext uri="{FF2B5EF4-FFF2-40B4-BE49-F238E27FC236}">
                <a16:creationId xmlns:a16="http://schemas.microsoft.com/office/drawing/2014/main" id="{0595EA22-F600-4B9D-AF39-B120ADDDB8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52279" y="5092282"/>
            <a:ext cx="457200" cy="457200"/>
          </a:xfrm>
          <a:prstGeom prst="rect">
            <a:avLst/>
          </a:prstGeom>
        </p:spPr>
      </p:pic>
      <p:pic>
        <p:nvPicPr>
          <p:cNvPr id="12" name="Graphic 11" descr="Document">
            <a:extLst>
              <a:ext uri="{FF2B5EF4-FFF2-40B4-BE49-F238E27FC236}">
                <a16:creationId xmlns:a16="http://schemas.microsoft.com/office/drawing/2014/main" id="{133FF440-4EA9-4001-9B75-8C0E622E16F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52279" y="5658625"/>
            <a:ext cx="457200" cy="457200"/>
          </a:xfrm>
          <a:prstGeom prst="rect">
            <a:avLst/>
          </a:prstGeom>
        </p:spPr>
      </p:pic>
      <p:pic>
        <p:nvPicPr>
          <p:cNvPr id="13" name="Graphic 12" descr="Map with pin">
            <a:extLst>
              <a:ext uri="{FF2B5EF4-FFF2-40B4-BE49-F238E27FC236}">
                <a16:creationId xmlns:a16="http://schemas.microsoft.com/office/drawing/2014/main" id="{A9064995-69E1-4B7E-B688-CFAE2ADB10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52279" y="4030639"/>
            <a:ext cx="457200" cy="457200"/>
          </a:xfrm>
          <a:prstGeom prst="rect">
            <a:avLst/>
          </a:prstGeom>
        </p:spPr>
      </p:pic>
      <p:pic>
        <p:nvPicPr>
          <p:cNvPr id="14" name="Graphic 13" descr="Network">
            <a:extLst>
              <a:ext uri="{FF2B5EF4-FFF2-40B4-BE49-F238E27FC236}">
                <a16:creationId xmlns:a16="http://schemas.microsoft.com/office/drawing/2014/main" id="{C4CE85BD-6BA1-4675-8AFE-11E67CE3734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852279" y="4596982"/>
            <a:ext cx="457200" cy="457200"/>
          </a:xfrm>
          <a:prstGeom prst="rect">
            <a:avLst/>
          </a:prstGeom>
        </p:spPr>
      </p:pic>
      <p:pic>
        <p:nvPicPr>
          <p:cNvPr id="15" name="Graphic 14" descr="Hourglass Full">
            <a:extLst>
              <a:ext uri="{FF2B5EF4-FFF2-40B4-BE49-F238E27FC236}">
                <a16:creationId xmlns:a16="http://schemas.microsoft.com/office/drawing/2014/main" id="{95427B57-09C4-4EC1-B492-86192838C18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52279" y="3535339"/>
            <a:ext cx="457200" cy="457200"/>
          </a:xfrm>
          <a:prstGeom prst="rect">
            <a:avLst/>
          </a:prstGeom>
        </p:spPr>
      </p:pic>
      <p:sp>
        <p:nvSpPr>
          <p:cNvPr id="16" name="Speech Bubble: Rectangle with Corners Rounded 15">
            <a:extLst>
              <a:ext uri="{FF2B5EF4-FFF2-40B4-BE49-F238E27FC236}">
                <a16:creationId xmlns:a16="http://schemas.microsoft.com/office/drawing/2014/main" id="{05F21D54-35EF-4023-91B6-782335912C21}"/>
              </a:ext>
            </a:extLst>
          </p:cNvPr>
          <p:cNvSpPr/>
          <p:nvPr/>
        </p:nvSpPr>
        <p:spPr>
          <a:xfrm>
            <a:off x="182880" y="3347400"/>
            <a:ext cx="1994476" cy="2325624"/>
          </a:xfrm>
          <a:prstGeom prst="wedgeRoundRectCallout">
            <a:avLst>
              <a:gd name="adj1" fmla="val 71089"/>
              <a:gd name="adj2" fmla="val 517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a:t>
            </a:r>
          </a:p>
          <a:p>
            <a:pPr algn="ctr"/>
            <a:r>
              <a:rPr lang="en-US" sz="2400" b="1" u="sng" dirty="0"/>
              <a:t>will be</a:t>
            </a:r>
            <a:r>
              <a:rPr lang="en-US" sz="2400" dirty="0"/>
              <a:t> </a:t>
            </a:r>
          </a:p>
          <a:p>
            <a:pPr algn="ctr"/>
            <a:r>
              <a:rPr lang="en-US" dirty="0"/>
              <a:t>class on the Monday and Wednesday of Thanksgiving week</a:t>
            </a:r>
          </a:p>
        </p:txBody>
      </p:sp>
    </p:spTree>
    <p:extLst>
      <p:ext uri="{BB962C8B-B14F-4D97-AF65-F5344CB8AC3E}">
        <p14:creationId xmlns:p14="http://schemas.microsoft.com/office/powerpoint/2010/main" val="42392821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58E0-479D-4D8A-A57D-72A46CF5D38F}"/>
              </a:ext>
            </a:extLst>
          </p:cNvPr>
          <p:cNvSpPr>
            <a:spLocks noGrp="1"/>
          </p:cNvSpPr>
          <p:nvPr>
            <p:ph type="title"/>
          </p:nvPr>
        </p:nvSpPr>
        <p:spPr/>
        <p:txBody>
          <a:bodyPr/>
          <a:lstStyle/>
          <a:p>
            <a:r>
              <a:rPr lang="en-US" dirty="0"/>
              <a:t>A Modest Proposal</a:t>
            </a:r>
          </a:p>
        </p:txBody>
      </p:sp>
      <p:sp>
        <p:nvSpPr>
          <p:cNvPr id="4" name="Slide Number Placeholder 3">
            <a:extLst>
              <a:ext uri="{FF2B5EF4-FFF2-40B4-BE49-F238E27FC236}">
                <a16:creationId xmlns:a16="http://schemas.microsoft.com/office/drawing/2014/main" id="{D788ED18-0F98-4901-B677-E9C39BCC166B}"/>
              </a:ext>
            </a:extLst>
          </p:cNvPr>
          <p:cNvSpPr>
            <a:spLocks noGrp="1"/>
          </p:cNvSpPr>
          <p:nvPr>
            <p:ph type="sldNum" sz="quarter" idx="12"/>
          </p:nvPr>
        </p:nvSpPr>
        <p:spPr/>
        <p:txBody>
          <a:bodyPr/>
          <a:lstStyle/>
          <a:p>
            <a:fld id="{D57F1E4F-1CFF-5643-939E-217C01CDF565}" type="slidenum">
              <a:rPr lang="en-US" smtClean="0"/>
              <a:pPr/>
              <a:t>49</a:t>
            </a:fld>
            <a:endParaRPr lang="en-US" dirty="0"/>
          </a:p>
        </p:txBody>
      </p:sp>
      <p:grpSp>
        <p:nvGrpSpPr>
          <p:cNvPr id="25" name="Group 24">
            <a:extLst>
              <a:ext uri="{FF2B5EF4-FFF2-40B4-BE49-F238E27FC236}">
                <a16:creationId xmlns:a16="http://schemas.microsoft.com/office/drawing/2014/main" id="{5AD8A4FB-7F22-4DCF-AC5D-C51CB169516D}"/>
              </a:ext>
            </a:extLst>
          </p:cNvPr>
          <p:cNvGrpSpPr/>
          <p:nvPr/>
        </p:nvGrpSpPr>
        <p:grpSpPr>
          <a:xfrm>
            <a:off x="1650866" y="2666923"/>
            <a:ext cx="8890269" cy="2475131"/>
            <a:chOff x="1388354" y="2417712"/>
            <a:chExt cx="8890269" cy="2475131"/>
          </a:xfrm>
        </p:grpSpPr>
        <p:pic>
          <p:nvPicPr>
            <p:cNvPr id="26" name="Graphic 25" descr="Left Brain">
              <a:extLst>
                <a:ext uri="{FF2B5EF4-FFF2-40B4-BE49-F238E27FC236}">
                  <a16:creationId xmlns:a16="http://schemas.microsoft.com/office/drawing/2014/main" id="{BB09E5F7-742C-463B-8DBB-AAFEB1DD42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2178" y="2417712"/>
              <a:ext cx="2091310" cy="2091310"/>
            </a:xfrm>
            <a:prstGeom prst="rect">
              <a:avLst/>
            </a:prstGeom>
          </p:spPr>
        </p:pic>
        <p:pic>
          <p:nvPicPr>
            <p:cNvPr id="27" name="Graphic 26" descr="Programmer">
              <a:extLst>
                <a:ext uri="{FF2B5EF4-FFF2-40B4-BE49-F238E27FC236}">
                  <a16:creationId xmlns:a16="http://schemas.microsoft.com/office/drawing/2014/main" id="{AE480830-68A0-4E6E-BC46-5B60BA0F2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2417712"/>
              <a:ext cx="1828800" cy="1828800"/>
            </a:xfrm>
            <a:prstGeom prst="rect">
              <a:avLst/>
            </a:prstGeom>
          </p:spPr>
        </p:pic>
        <p:pic>
          <p:nvPicPr>
            <p:cNvPr id="28" name="Graphic 27" descr="Sprouting Seed">
              <a:extLst>
                <a:ext uri="{FF2B5EF4-FFF2-40B4-BE49-F238E27FC236}">
                  <a16:creationId xmlns:a16="http://schemas.microsoft.com/office/drawing/2014/main" id="{C28ABFD2-5A56-45AB-B56C-1D9EF62F11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88354" y="2417712"/>
              <a:ext cx="1828800" cy="1828800"/>
            </a:xfrm>
            <a:prstGeom prst="rect">
              <a:avLst/>
            </a:prstGeom>
          </p:spPr>
        </p:pic>
        <p:pic>
          <p:nvPicPr>
            <p:cNvPr id="29" name="Graphic 28" descr="Atom">
              <a:extLst>
                <a:ext uri="{FF2B5EF4-FFF2-40B4-BE49-F238E27FC236}">
                  <a16:creationId xmlns:a16="http://schemas.microsoft.com/office/drawing/2014/main" id="{9A2A79CB-FBA7-41A5-BFA1-DFA05AA71E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9823" y="2417712"/>
              <a:ext cx="1828800" cy="1828800"/>
            </a:xfrm>
            <a:prstGeom prst="rect">
              <a:avLst/>
            </a:prstGeom>
          </p:spPr>
        </p:pic>
        <p:sp>
          <p:nvSpPr>
            <p:cNvPr id="30" name="TextBox 29">
              <a:extLst>
                <a:ext uri="{FF2B5EF4-FFF2-40B4-BE49-F238E27FC236}">
                  <a16:creationId xmlns:a16="http://schemas.microsoft.com/office/drawing/2014/main" id="{88411C29-27F1-4299-8A98-79FAD272740C}"/>
                </a:ext>
              </a:extLst>
            </p:cNvPr>
            <p:cNvSpPr txBox="1"/>
            <p:nvPr/>
          </p:nvSpPr>
          <p:spPr>
            <a:xfrm>
              <a:off x="1774403" y="4246512"/>
              <a:ext cx="1056700" cy="646331"/>
            </a:xfrm>
            <a:prstGeom prst="rect">
              <a:avLst/>
            </a:prstGeom>
            <a:noFill/>
          </p:spPr>
          <p:txBody>
            <a:bodyPr wrap="none" rtlCol="0">
              <a:spAutoFit/>
            </a:bodyPr>
            <a:lstStyle/>
            <a:p>
              <a:pPr algn="ctr"/>
              <a:r>
                <a:rPr lang="en-US" b="1" dirty="0"/>
                <a:t>Growth</a:t>
              </a:r>
              <a:br>
                <a:rPr lang="en-US" b="1" dirty="0"/>
              </a:br>
              <a:r>
                <a:rPr lang="en-US" b="1" dirty="0"/>
                <a:t>Mindset</a:t>
              </a:r>
            </a:p>
          </p:txBody>
        </p:sp>
        <p:sp>
          <p:nvSpPr>
            <p:cNvPr id="31" name="TextBox 30">
              <a:extLst>
                <a:ext uri="{FF2B5EF4-FFF2-40B4-BE49-F238E27FC236}">
                  <a16:creationId xmlns:a16="http://schemas.microsoft.com/office/drawing/2014/main" id="{FA109670-AD14-4BC1-821F-4F6B0405C940}"/>
                </a:ext>
              </a:extLst>
            </p:cNvPr>
            <p:cNvSpPr txBox="1"/>
            <p:nvPr/>
          </p:nvSpPr>
          <p:spPr>
            <a:xfrm>
              <a:off x="3887586" y="4232444"/>
              <a:ext cx="1800493" cy="646331"/>
            </a:xfrm>
            <a:prstGeom prst="rect">
              <a:avLst/>
            </a:prstGeom>
            <a:noFill/>
          </p:spPr>
          <p:txBody>
            <a:bodyPr wrap="none" rtlCol="0">
              <a:spAutoFit/>
            </a:bodyPr>
            <a:lstStyle/>
            <a:p>
              <a:pPr algn="ctr"/>
              <a:r>
                <a:rPr lang="en-US" b="1" dirty="0"/>
                <a:t>Computational</a:t>
              </a:r>
              <a:br>
                <a:rPr lang="en-US" b="1" dirty="0"/>
              </a:br>
              <a:r>
                <a:rPr lang="en-US" b="1" dirty="0"/>
                <a:t>Thinking</a:t>
              </a:r>
            </a:p>
          </p:txBody>
        </p:sp>
        <p:sp>
          <p:nvSpPr>
            <p:cNvPr id="32" name="TextBox 31">
              <a:extLst>
                <a:ext uri="{FF2B5EF4-FFF2-40B4-BE49-F238E27FC236}">
                  <a16:creationId xmlns:a16="http://schemas.microsoft.com/office/drawing/2014/main" id="{84358555-8625-4720-AB1A-BCF0B0BCB1F9}"/>
                </a:ext>
              </a:extLst>
            </p:cNvPr>
            <p:cNvSpPr txBox="1"/>
            <p:nvPr/>
          </p:nvSpPr>
          <p:spPr>
            <a:xfrm>
              <a:off x="6547500" y="4232443"/>
              <a:ext cx="954107" cy="646331"/>
            </a:xfrm>
            <a:prstGeom prst="rect">
              <a:avLst/>
            </a:prstGeom>
            <a:noFill/>
          </p:spPr>
          <p:txBody>
            <a:bodyPr wrap="none" rtlCol="0">
              <a:spAutoFit/>
            </a:bodyPr>
            <a:lstStyle/>
            <a:p>
              <a:pPr algn="ctr"/>
              <a:r>
                <a:rPr lang="en-US" b="1" dirty="0"/>
                <a:t>Hacker</a:t>
              </a:r>
              <a:br>
                <a:rPr lang="en-US" b="1" dirty="0"/>
              </a:br>
              <a:r>
                <a:rPr lang="en-US" b="1" dirty="0"/>
                <a:t>Ethic</a:t>
              </a:r>
            </a:p>
          </p:txBody>
        </p:sp>
        <p:sp>
          <p:nvSpPr>
            <p:cNvPr id="33" name="TextBox 32">
              <a:extLst>
                <a:ext uri="{FF2B5EF4-FFF2-40B4-BE49-F238E27FC236}">
                  <a16:creationId xmlns:a16="http://schemas.microsoft.com/office/drawing/2014/main" id="{0760D10E-A1D8-441F-B5DC-EAD0587BE539}"/>
                </a:ext>
              </a:extLst>
            </p:cNvPr>
            <p:cNvSpPr txBox="1"/>
            <p:nvPr/>
          </p:nvSpPr>
          <p:spPr>
            <a:xfrm>
              <a:off x="8758930" y="4232442"/>
              <a:ext cx="1210588" cy="646331"/>
            </a:xfrm>
            <a:prstGeom prst="rect">
              <a:avLst/>
            </a:prstGeom>
            <a:noFill/>
          </p:spPr>
          <p:txBody>
            <a:bodyPr wrap="none" rtlCol="0">
              <a:spAutoFit/>
            </a:bodyPr>
            <a:lstStyle/>
            <a:p>
              <a:pPr algn="ctr"/>
              <a:r>
                <a:rPr lang="en-US" b="1" dirty="0"/>
                <a:t>Scientific</a:t>
              </a:r>
              <a:br>
                <a:rPr lang="en-US" b="1" dirty="0"/>
              </a:br>
              <a:r>
                <a:rPr lang="en-US" b="1" dirty="0"/>
                <a:t>Norms</a:t>
              </a:r>
            </a:p>
          </p:txBody>
        </p:sp>
      </p:grpSp>
      <p:sp>
        <p:nvSpPr>
          <p:cNvPr id="3" name="Rectangle: Rounded Corners 2">
            <a:extLst>
              <a:ext uri="{FF2B5EF4-FFF2-40B4-BE49-F238E27FC236}">
                <a16:creationId xmlns:a16="http://schemas.microsoft.com/office/drawing/2014/main" id="{333BA0E6-9B9C-40DE-8EDF-BF0CBBF5EF41}"/>
              </a:ext>
            </a:extLst>
          </p:cNvPr>
          <p:cNvSpPr/>
          <p:nvPr/>
        </p:nvSpPr>
        <p:spPr>
          <a:xfrm>
            <a:off x="8483735" y="2350008"/>
            <a:ext cx="2286000" cy="3200400"/>
          </a:xfrm>
          <a:prstGeom prst="roundRect">
            <a:avLst/>
          </a:prstGeom>
          <a:noFill/>
          <a:ln w="76200">
            <a:solidFill>
              <a:srgbClr val="CFB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75085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15238-C4DA-431E-AA78-BE0E436653ED}"/>
              </a:ext>
            </a:extLst>
          </p:cNvPr>
          <p:cNvSpPr>
            <a:spLocks noGrp="1"/>
          </p:cNvSpPr>
          <p:nvPr>
            <p:ph type="title"/>
          </p:nvPr>
        </p:nvSpPr>
        <p:spPr/>
        <p:txBody>
          <a:bodyPr/>
          <a:lstStyle/>
          <a:p>
            <a:r>
              <a:rPr lang="en-US" dirty="0"/>
              <a:t>Scientific Norms</a:t>
            </a:r>
          </a:p>
        </p:txBody>
      </p:sp>
      <p:sp>
        <p:nvSpPr>
          <p:cNvPr id="3" name="Content Placeholder 2">
            <a:extLst>
              <a:ext uri="{FF2B5EF4-FFF2-40B4-BE49-F238E27FC236}">
                <a16:creationId xmlns:a16="http://schemas.microsoft.com/office/drawing/2014/main" id="{CA95EE2D-F715-44F8-BD44-D134789DE6B9}"/>
              </a:ext>
            </a:extLst>
          </p:cNvPr>
          <p:cNvSpPr>
            <a:spLocks noGrp="1"/>
          </p:cNvSpPr>
          <p:nvPr>
            <p:ph idx="1"/>
          </p:nvPr>
        </p:nvSpPr>
        <p:spPr>
          <a:xfrm>
            <a:off x="818712" y="1420481"/>
            <a:ext cx="10693584" cy="4572000"/>
          </a:xfrm>
        </p:spPr>
        <p:txBody>
          <a:bodyPr/>
          <a:lstStyle/>
          <a:p>
            <a:r>
              <a:rPr lang="en-US" dirty="0"/>
              <a:t>Merton (1942) proposed four norms that guided scientific culture (CUDOS)</a:t>
            </a:r>
          </a:p>
          <a:p>
            <a:pPr lvl="1"/>
            <a:r>
              <a:rPr lang="en-US" u="sng" dirty="0"/>
              <a:t>Communalism</a:t>
            </a:r>
            <a:r>
              <a:rPr lang="en-US" dirty="0"/>
              <a:t>: common ownership of scientific results and methods, duty to share</a:t>
            </a:r>
          </a:p>
          <a:p>
            <a:pPr lvl="1"/>
            <a:r>
              <a:rPr lang="en-US" u="sng" dirty="0"/>
              <a:t>Universalism</a:t>
            </a:r>
            <a:r>
              <a:rPr lang="en-US" dirty="0"/>
              <a:t>: scientific work should be evaluated objectively and impersonally</a:t>
            </a:r>
          </a:p>
          <a:p>
            <a:pPr lvl="1"/>
            <a:r>
              <a:rPr lang="en-US" u="sng" dirty="0"/>
              <a:t>Disinterestedness</a:t>
            </a:r>
            <a:r>
              <a:rPr lang="en-US" dirty="0"/>
              <a:t>: scientific work should be altruistic and avoid self-enrichment and promotion</a:t>
            </a:r>
          </a:p>
          <a:p>
            <a:pPr lvl="1"/>
            <a:r>
              <a:rPr lang="en-US" u="sng" dirty="0"/>
              <a:t>Organized skepticism</a:t>
            </a:r>
            <a:r>
              <a:rPr lang="en-US" dirty="0"/>
              <a:t>: transparency of results, consideration of all evidence, scrutiny by peer review</a:t>
            </a:r>
          </a:p>
          <a:p>
            <a:r>
              <a:rPr lang="en-US" dirty="0"/>
              <a:t>Widely-criticized and many counter-examples exist, but they remain influential with new norms</a:t>
            </a:r>
          </a:p>
          <a:p>
            <a:pPr lvl="1"/>
            <a:r>
              <a:rPr lang="en-US" u="sng" dirty="0"/>
              <a:t>Governance</a:t>
            </a:r>
            <a:r>
              <a:rPr lang="en-US" dirty="0"/>
              <a:t>: scientists are responsible for direction, control, and self-regulation of science</a:t>
            </a:r>
          </a:p>
          <a:p>
            <a:pPr lvl="1"/>
            <a:r>
              <a:rPr lang="en-US" u="sng" dirty="0"/>
              <a:t>Quality</a:t>
            </a:r>
            <a:r>
              <a:rPr lang="en-US" dirty="0"/>
              <a:t>: scientists judge contributions on the basic of quality not quantity</a:t>
            </a:r>
          </a:p>
          <a:p>
            <a:pPr lvl="1"/>
            <a:r>
              <a:rPr lang="en-US" u="sng" dirty="0"/>
              <a:t>Calling</a:t>
            </a:r>
            <a:r>
              <a:rPr lang="en-US" dirty="0"/>
              <a:t>: science is a higher purpose worthy of sacrificing material benefits</a:t>
            </a:r>
          </a:p>
          <a:p>
            <a:pPr lvl="1"/>
            <a:r>
              <a:rPr lang="en-US" u="sng" dirty="0"/>
              <a:t>Breadth</a:t>
            </a:r>
            <a:r>
              <a:rPr lang="en-US" dirty="0"/>
              <a:t>: scientists fulfill responsibilities like teaching and service in addition to research</a:t>
            </a:r>
            <a:endParaRPr lang="en-US" u="sng" dirty="0"/>
          </a:p>
        </p:txBody>
      </p:sp>
      <p:sp>
        <p:nvSpPr>
          <p:cNvPr id="4" name="Slide Number Placeholder 3">
            <a:extLst>
              <a:ext uri="{FF2B5EF4-FFF2-40B4-BE49-F238E27FC236}">
                <a16:creationId xmlns:a16="http://schemas.microsoft.com/office/drawing/2014/main" id="{179EC90B-4CD0-4FFA-953A-C0238E6EA100}"/>
              </a:ext>
            </a:extLst>
          </p:cNvPr>
          <p:cNvSpPr>
            <a:spLocks noGrp="1"/>
          </p:cNvSpPr>
          <p:nvPr>
            <p:ph type="sldNum" sz="quarter" idx="12"/>
          </p:nvPr>
        </p:nvSpPr>
        <p:spPr/>
        <p:txBody>
          <a:bodyPr/>
          <a:lstStyle/>
          <a:p>
            <a:fld id="{D57F1E4F-1CFF-5643-939E-217C01CDF565}" type="slidenum">
              <a:rPr lang="en-US" smtClean="0"/>
              <a:pPr/>
              <a:t>50</a:t>
            </a:fld>
            <a:endParaRPr lang="en-US" dirty="0"/>
          </a:p>
        </p:txBody>
      </p:sp>
      <p:sp>
        <p:nvSpPr>
          <p:cNvPr id="6" name="TextBox 5">
            <a:extLst>
              <a:ext uri="{FF2B5EF4-FFF2-40B4-BE49-F238E27FC236}">
                <a16:creationId xmlns:a16="http://schemas.microsoft.com/office/drawing/2014/main" id="{B1E85275-5419-4022-A277-EE38871D9D16}"/>
              </a:ext>
            </a:extLst>
          </p:cNvPr>
          <p:cNvSpPr txBox="1"/>
          <p:nvPr/>
        </p:nvSpPr>
        <p:spPr>
          <a:xfrm>
            <a:off x="-3350" y="6611779"/>
            <a:ext cx="11385348" cy="246221"/>
          </a:xfrm>
          <a:prstGeom prst="rect">
            <a:avLst/>
          </a:prstGeom>
          <a:noFill/>
        </p:spPr>
        <p:txBody>
          <a:bodyPr wrap="square">
            <a:spAutoFit/>
          </a:bodyPr>
          <a:lstStyle/>
          <a:p>
            <a:r>
              <a:rPr lang="en-US" sz="1000" dirty="0"/>
              <a:t>Merton, R. K. (1942). </a:t>
            </a:r>
            <a:r>
              <a:rPr lang="en-US" sz="1000" dirty="0">
                <a:hlinkClick r:id="rId2"/>
              </a:rPr>
              <a:t>A note on science and democracy</a:t>
            </a:r>
            <a:r>
              <a:rPr lang="en-US" sz="1000" dirty="0"/>
              <a:t>. </a:t>
            </a:r>
            <a:r>
              <a:rPr lang="en-US" sz="1000" i="1" dirty="0"/>
              <a:t>J. Legal &amp; Pol. Soc.; </a:t>
            </a:r>
            <a:r>
              <a:rPr lang="en-US" sz="1000" dirty="0">
                <a:effectLst/>
              </a:rPr>
              <a:t>Anderson, M. S., et al. (2010). </a:t>
            </a:r>
            <a:r>
              <a:rPr lang="en-US" sz="1000" dirty="0">
                <a:effectLst/>
                <a:hlinkClick r:id="rId3"/>
              </a:rPr>
              <a:t>Extending the Mertonian Norms</a:t>
            </a:r>
            <a:r>
              <a:rPr lang="en-US" sz="1000" dirty="0">
                <a:effectLst/>
              </a:rPr>
              <a:t>. </a:t>
            </a:r>
            <a:r>
              <a:rPr lang="en-US" sz="1000" i="1" dirty="0">
                <a:effectLst/>
              </a:rPr>
              <a:t>Journal of Higher Education</a:t>
            </a:r>
            <a:r>
              <a:rPr lang="en-US" sz="1000" dirty="0">
                <a:effectLst/>
              </a:rPr>
              <a:t>.</a:t>
            </a:r>
            <a:endParaRPr lang="en-US" sz="1000" dirty="0"/>
          </a:p>
        </p:txBody>
      </p:sp>
    </p:spTree>
    <p:extLst>
      <p:ext uri="{BB962C8B-B14F-4D97-AF65-F5344CB8AC3E}">
        <p14:creationId xmlns:p14="http://schemas.microsoft.com/office/powerpoint/2010/main" val="1503963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21E90-5F98-4B0F-88E6-6F28456FAFFC}"/>
              </a:ext>
            </a:extLst>
          </p:cNvPr>
          <p:cNvSpPr>
            <a:spLocks noGrp="1"/>
          </p:cNvSpPr>
          <p:nvPr>
            <p:ph type="title"/>
          </p:nvPr>
        </p:nvSpPr>
        <p:spPr/>
        <p:txBody>
          <a:bodyPr/>
          <a:lstStyle/>
          <a:p>
            <a:r>
              <a:rPr lang="en-US" dirty="0"/>
              <a:t>Science as a Profession</a:t>
            </a:r>
          </a:p>
        </p:txBody>
      </p:sp>
      <p:sp>
        <p:nvSpPr>
          <p:cNvPr id="3" name="Content Placeholder 2">
            <a:extLst>
              <a:ext uri="{FF2B5EF4-FFF2-40B4-BE49-F238E27FC236}">
                <a16:creationId xmlns:a16="http://schemas.microsoft.com/office/drawing/2014/main" id="{26310D88-035E-4DDC-A42D-68E1809E6FC6}"/>
              </a:ext>
            </a:extLst>
          </p:cNvPr>
          <p:cNvSpPr>
            <a:spLocks noGrp="1"/>
          </p:cNvSpPr>
          <p:nvPr>
            <p:ph idx="1"/>
          </p:nvPr>
        </p:nvSpPr>
        <p:spPr/>
        <p:txBody>
          <a:bodyPr/>
          <a:lstStyle/>
          <a:p>
            <a:r>
              <a:rPr lang="en-US" dirty="0"/>
              <a:t>Understanding issues of ethics, social responsibility, and awareness of regulations and policies</a:t>
            </a:r>
          </a:p>
          <a:p>
            <a:pPr lvl="1"/>
            <a:r>
              <a:rPr lang="en-US" dirty="0"/>
              <a:t>Privacy, property, accessibility, security, human rights</a:t>
            </a:r>
          </a:p>
          <a:p>
            <a:r>
              <a:rPr lang="en-US" dirty="0"/>
              <a:t>Communicating results of analyses back to both expert and general audiences</a:t>
            </a:r>
          </a:p>
          <a:p>
            <a:pPr lvl="1"/>
            <a:r>
              <a:rPr lang="en-US" dirty="0"/>
              <a:t>Visualization, evaluation, explanation, trust, persuasion, storytelling</a:t>
            </a:r>
          </a:p>
          <a:p>
            <a:r>
              <a:rPr lang="en-US" dirty="0"/>
              <a:t>Collaborating to manage complexity and accomplish larger goals</a:t>
            </a:r>
          </a:p>
          <a:p>
            <a:pPr lvl="1"/>
            <a:r>
              <a:rPr lang="en-US" dirty="0"/>
              <a:t>Teamwork, brokerage, delegation, translation, </a:t>
            </a:r>
            <a:r>
              <a:rPr lang="en-US" dirty="0" err="1"/>
              <a:t>infrastructuring</a:t>
            </a:r>
            <a:endParaRPr lang="en-US" dirty="0"/>
          </a:p>
          <a:p>
            <a:r>
              <a:rPr lang="en-US" dirty="0"/>
              <a:t>Management of people and projects</a:t>
            </a:r>
          </a:p>
          <a:p>
            <a:pPr lvl="1"/>
            <a:r>
              <a:rPr lang="en-US" dirty="0"/>
              <a:t>Planning, documentation, leadership, conflict resolution, mentorship, consciousness</a:t>
            </a:r>
          </a:p>
        </p:txBody>
      </p:sp>
      <p:sp>
        <p:nvSpPr>
          <p:cNvPr id="4" name="Slide Number Placeholder 3">
            <a:extLst>
              <a:ext uri="{FF2B5EF4-FFF2-40B4-BE49-F238E27FC236}">
                <a16:creationId xmlns:a16="http://schemas.microsoft.com/office/drawing/2014/main" id="{0277DAE7-7B9C-4B1B-9BBC-9CAB2300F585}"/>
              </a:ext>
            </a:extLst>
          </p:cNvPr>
          <p:cNvSpPr>
            <a:spLocks noGrp="1"/>
          </p:cNvSpPr>
          <p:nvPr>
            <p:ph type="sldNum" sz="quarter" idx="12"/>
          </p:nvPr>
        </p:nvSpPr>
        <p:spPr/>
        <p:txBody>
          <a:bodyPr/>
          <a:lstStyle/>
          <a:p>
            <a:fld id="{D57F1E4F-1CFF-5643-939E-217C01CDF565}" type="slidenum">
              <a:rPr lang="en-US" smtClean="0"/>
              <a:pPr/>
              <a:t>51</a:t>
            </a:fld>
            <a:endParaRPr lang="en-US" dirty="0"/>
          </a:p>
        </p:txBody>
      </p:sp>
      <p:sp>
        <p:nvSpPr>
          <p:cNvPr id="6" name="TextBox 5">
            <a:extLst>
              <a:ext uri="{FF2B5EF4-FFF2-40B4-BE49-F238E27FC236}">
                <a16:creationId xmlns:a16="http://schemas.microsoft.com/office/drawing/2014/main" id="{84E4E466-729E-40C5-8E14-01ABCC658730}"/>
              </a:ext>
            </a:extLst>
          </p:cNvPr>
          <p:cNvSpPr txBox="1"/>
          <p:nvPr/>
        </p:nvSpPr>
        <p:spPr>
          <a:xfrm>
            <a:off x="-3050" y="6611779"/>
            <a:ext cx="11385047" cy="246221"/>
          </a:xfrm>
          <a:prstGeom prst="rect">
            <a:avLst/>
          </a:prstGeom>
          <a:noFill/>
        </p:spPr>
        <p:txBody>
          <a:bodyPr wrap="square">
            <a:spAutoFit/>
          </a:bodyPr>
          <a:lstStyle/>
          <a:p>
            <a:r>
              <a:rPr lang="en-US" sz="1000" dirty="0"/>
              <a:t>Hall, K.L., et al. (2018). </a:t>
            </a:r>
            <a:r>
              <a:rPr lang="en-US" sz="1000" dirty="0">
                <a:hlinkClick r:id="rId2"/>
              </a:rPr>
              <a:t>The science of team science</a:t>
            </a:r>
            <a:r>
              <a:rPr lang="en-US" sz="1000" dirty="0"/>
              <a:t>. </a:t>
            </a:r>
            <a:r>
              <a:rPr lang="en-US" sz="1000" i="1" dirty="0"/>
              <a:t>American Psychologist</a:t>
            </a:r>
            <a:r>
              <a:rPr lang="en-US" sz="1000" dirty="0"/>
              <a:t>; National Academies. (2017). </a:t>
            </a:r>
            <a:r>
              <a:rPr lang="en-US" sz="1000" dirty="0">
                <a:hlinkClick r:id="rId3"/>
              </a:rPr>
              <a:t>Communicating Science Effectively</a:t>
            </a:r>
            <a:r>
              <a:rPr lang="en-US" sz="1000" dirty="0"/>
              <a:t>.</a:t>
            </a:r>
          </a:p>
        </p:txBody>
      </p:sp>
    </p:spTree>
    <p:extLst>
      <p:ext uri="{BB962C8B-B14F-4D97-AF65-F5344CB8AC3E}">
        <p14:creationId xmlns:p14="http://schemas.microsoft.com/office/powerpoint/2010/main" val="6064711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58E0-479D-4D8A-A57D-72A46CF5D38F}"/>
              </a:ext>
            </a:extLst>
          </p:cNvPr>
          <p:cNvSpPr>
            <a:spLocks noGrp="1"/>
          </p:cNvSpPr>
          <p:nvPr>
            <p:ph type="title"/>
          </p:nvPr>
        </p:nvSpPr>
        <p:spPr/>
        <p:txBody>
          <a:bodyPr/>
          <a:lstStyle/>
          <a:p>
            <a:r>
              <a:rPr lang="en-US" dirty="0"/>
              <a:t>Data Science Mindset Components</a:t>
            </a:r>
          </a:p>
        </p:txBody>
      </p:sp>
      <p:sp>
        <p:nvSpPr>
          <p:cNvPr id="4" name="Slide Number Placeholder 3">
            <a:extLst>
              <a:ext uri="{FF2B5EF4-FFF2-40B4-BE49-F238E27FC236}">
                <a16:creationId xmlns:a16="http://schemas.microsoft.com/office/drawing/2014/main" id="{D788ED18-0F98-4901-B677-E9C39BCC166B}"/>
              </a:ext>
            </a:extLst>
          </p:cNvPr>
          <p:cNvSpPr>
            <a:spLocks noGrp="1"/>
          </p:cNvSpPr>
          <p:nvPr>
            <p:ph type="sldNum" sz="quarter" idx="12"/>
          </p:nvPr>
        </p:nvSpPr>
        <p:spPr/>
        <p:txBody>
          <a:bodyPr/>
          <a:lstStyle/>
          <a:p>
            <a:fld id="{D57F1E4F-1CFF-5643-939E-217C01CDF565}" type="slidenum">
              <a:rPr lang="en-US" smtClean="0"/>
              <a:pPr/>
              <a:t>52</a:t>
            </a:fld>
            <a:endParaRPr lang="en-US" dirty="0"/>
          </a:p>
        </p:txBody>
      </p:sp>
      <p:grpSp>
        <p:nvGrpSpPr>
          <p:cNvPr id="24" name="Group 23">
            <a:extLst>
              <a:ext uri="{FF2B5EF4-FFF2-40B4-BE49-F238E27FC236}">
                <a16:creationId xmlns:a16="http://schemas.microsoft.com/office/drawing/2014/main" id="{0E16C93C-DCFB-4ACE-BEF5-8D3B3CB7D032}"/>
              </a:ext>
            </a:extLst>
          </p:cNvPr>
          <p:cNvGrpSpPr/>
          <p:nvPr/>
        </p:nvGrpSpPr>
        <p:grpSpPr>
          <a:xfrm>
            <a:off x="1650866" y="1688548"/>
            <a:ext cx="8890269" cy="2475131"/>
            <a:chOff x="1388354" y="2417712"/>
            <a:chExt cx="8890269" cy="2475131"/>
          </a:xfrm>
        </p:grpSpPr>
        <p:pic>
          <p:nvPicPr>
            <p:cNvPr id="10" name="Graphic 9" descr="Left Brain">
              <a:extLst>
                <a:ext uri="{FF2B5EF4-FFF2-40B4-BE49-F238E27FC236}">
                  <a16:creationId xmlns:a16="http://schemas.microsoft.com/office/drawing/2014/main" id="{89236417-D918-4C46-8AF2-B605E08766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2178" y="2417712"/>
              <a:ext cx="2091310" cy="2091310"/>
            </a:xfrm>
            <a:prstGeom prst="rect">
              <a:avLst/>
            </a:prstGeom>
          </p:spPr>
        </p:pic>
        <p:pic>
          <p:nvPicPr>
            <p:cNvPr id="12" name="Graphic 11" descr="Programmer">
              <a:extLst>
                <a:ext uri="{FF2B5EF4-FFF2-40B4-BE49-F238E27FC236}">
                  <a16:creationId xmlns:a16="http://schemas.microsoft.com/office/drawing/2014/main" id="{C99A8AEB-A163-4153-B931-235E4BCAFA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2417712"/>
              <a:ext cx="1828800" cy="1828800"/>
            </a:xfrm>
            <a:prstGeom prst="rect">
              <a:avLst/>
            </a:prstGeom>
          </p:spPr>
        </p:pic>
        <p:pic>
          <p:nvPicPr>
            <p:cNvPr id="14" name="Graphic 13" descr="Sprouting Seed">
              <a:extLst>
                <a:ext uri="{FF2B5EF4-FFF2-40B4-BE49-F238E27FC236}">
                  <a16:creationId xmlns:a16="http://schemas.microsoft.com/office/drawing/2014/main" id="{76CD0408-9BBF-4E6A-9613-9F574E01E1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88354" y="2417712"/>
              <a:ext cx="1828800" cy="1828800"/>
            </a:xfrm>
            <a:prstGeom prst="rect">
              <a:avLst/>
            </a:prstGeom>
          </p:spPr>
        </p:pic>
        <p:pic>
          <p:nvPicPr>
            <p:cNvPr id="16" name="Graphic 15" descr="Atom">
              <a:extLst>
                <a:ext uri="{FF2B5EF4-FFF2-40B4-BE49-F238E27FC236}">
                  <a16:creationId xmlns:a16="http://schemas.microsoft.com/office/drawing/2014/main" id="{F91212E9-8AC0-4AE6-931B-601A94582C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9823" y="2417712"/>
              <a:ext cx="1828800" cy="1828800"/>
            </a:xfrm>
            <a:prstGeom prst="rect">
              <a:avLst/>
            </a:prstGeom>
          </p:spPr>
        </p:pic>
        <p:sp>
          <p:nvSpPr>
            <p:cNvPr id="17" name="TextBox 16">
              <a:extLst>
                <a:ext uri="{FF2B5EF4-FFF2-40B4-BE49-F238E27FC236}">
                  <a16:creationId xmlns:a16="http://schemas.microsoft.com/office/drawing/2014/main" id="{EAE5D22B-AB70-4071-8870-5D5200B5C689}"/>
                </a:ext>
              </a:extLst>
            </p:cNvPr>
            <p:cNvSpPr txBox="1"/>
            <p:nvPr/>
          </p:nvSpPr>
          <p:spPr>
            <a:xfrm>
              <a:off x="1774403" y="4246512"/>
              <a:ext cx="1056700" cy="646331"/>
            </a:xfrm>
            <a:prstGeom prst="rect">
              <a:avLst/>
            </a:prstGeom>
            <a:noFill/>
          </p:spPr>
          <p:txBody>
            <a:bodyPr wrap="none" rtlCol="0">
              <a:spAutoFit/>
            </a:bodyPr>
            <a:lstStyle/>
            <a:p>
              <a:pPr algn="ctr"/>
              <a:r>
                <a:rPr lang="en-US" b="1" dirty="0"/>
                <a:t>Growth</a:t>
              </a:r>
              <a:br>
                <a:rPr lang="en-US" b="1" dirty="0"/>
              </a:br>
              <a:r>
                <a:rPr lang="en-US" b="1" dirty="0"/>
                <a:t>Mindset</a:t>
              </a:r>
            </a:p>
          </p:txBody>
        </p:sp>
        <p:sp>
          <p:nvSpPr>
            <p:cNvPr id="19" name="TextBox 18">
              <a:extLst>
                <a:ext uri="{FF2B5EF4-FFF2-40B4-BE49-F238E27FC236}">
                  <a16:creationId xmlns:a16="http://schemas.microsoft.com/office/drawing/2014/main" id="{B966998B-340B-43E5-943F-D822B8CCA2A7}"/>
                </a:ext>
              </a:extLst>
            </p:cNvPr>
            <p:cNvSpPr txBox="1"/>
            <p:nvPr/>
          </p:nvSpPr>
          <p:spPr>
            <a:xfrm>
              <a:off x="3887586" y="4232444"/>
              <a:ext cx="1800493" cy="646331"/>
            </a:xfrm>
            <a:prstGeom prst="rect">
              <a:avLst/>
            </a:prstGeom>
            <a:noFill/>
          </p:spPr>
          <p:txBody>
            <a:bodyPr wrap="none" rtlCol="0">
              <a:spAutoFit/>
            </a:bodyPr>
            <a:lstStyle/>
            <a:p>
              <a:pPr algn="ctr"/>
              <a:r>
                <a:rPr lang="en-US" b="1" dirty="0"/>
                <a:t>Computational</a:t>
              </a:r>
              <a:br>
                <a:rPr lang="en-US" b="1" dirty="0"/>
              </a:br>
              <a:r>
                <a:rPr lang="en-US" b="1" dirty="0"/>
                <a:t>Thinking</a:t>
              </a:r>
            </a:p>
          </p:txBody>
        </p:sp>
        <p:sp>
          <p:nvSpPr>
            <p:cNvPr id="21" name="TextBox 20">
              <a:extLst>
                <a:ext uri="{FF2B5EF4-FFF2-40B4-BE49-F238E27FC236}">
                  <a16:creationId xmlns:a16="http://schemas.microsoft.com/office/drawing/2014/main" id="{2C2C2BB4-41CD-427F-ACED-CD296B75208C}"/>
                </a:ext>
              </a:extLst>
            </p:cNvPr>
            <p:cNvSpPr txBox="1"/>
            <p:nvPr/>
          </p:nvSpPr>
          <p:spPr>
            <a:xfrm>
              <a:off x="6547500" y="4232443"/>
              <a:ext cx="954107" cy="646331"/>
            </a:xfrm>
            <a:prstGeom prst="rect">
              <a:avLst/>
            </a:prstGeom>
            <a:noFill/>
          </p:spPr>
          <p:txBody>
            <a:bodyPr wrap="none" rtlCol="0">
              <a:spAutoFit/>
            </a:bodyPr>
            <a:lstStyle/>
            <a:p>
              <a:pPr algn="ctr"/>
              <a:r>
                <a:rPr lang="en-US" b="1" dirty="0"/>
                <a:t>Hacker</a:t>
              </a:r>
              <a:br>
                <a:rPr lang="en-US" b="1" dirty="0"/>
              </a:br>
              <a:r>
                <a:rPr lang="en-US" b="1" dirty="0"/>
                <a:t>Ethic</a:t>
              </a:r>
            </a:p>
          </p:txBody>
        </p:sp>
        <p:sp>
          <p:nvSpPr>
            <p:cNvPr id="23" name="TextBox 22">
              <a:extLst>
                <a:ext uri="{FF2B5EF4-FFF2-40B4-BE49-F238E27FC236}">
                  <a16:creationId xmlns:a16="http://schemas.microsoft.com/office/drawing/2014/main" id="{1A3D241F-8C04-477F-865A-1A2DFBF7DDB5}"/>
                </a:ext>
              </a:extLst>
            </p:cNvPr>
            <p:cNvSpPr txBox="1"/>
            <p:nvPr/>
          </p:nvSpPr>
          <p:spPr>
            <a:xfrm>
              <a:off x="8758930" y="4232442"/>
              <a:ext cx="1210588" cy="646331"/>
            </a:xfrm>
            <a:prstGeom prst="rect">
              <a:avLst/>
            </a:prstGeom>
            <a:noFill/>
          </p:spPr>
          <p:txBody>
            <a:bodyPr wrap="none" rtlCol="0">
              <a:spAutoFit/>
            </a:bodyPr>
            <a:lstStyle/>
            <a:p>
              <a:pPr algn="ctr"/>
              <a:r>
                <a:rPr lang="en-US" b="1" dirty="0"/>
                <a:t>Scientific</a:t>
              </a:r>
              <a:br>
                <a:rPr lang="en-US" b="1" dirty="0"/>
              </a:br>
              <a:r>
                <a:rPr lang="en-US" b="1" dirty="0"/>
                <a:t>Norms</a:t>
              </a:r>
            </a:p>
          </p:txBody>
        </p:sp>
      </p:grpSp>
      <p:sp>
        <p:nvSpPr>
          <p:cNvPr id="13" name="Content Placeholder 2">
            <a:extLst>
              <a:ext uri="{FF2B5EF4-FFF2-40B4-BE49-F238E27FC236}">
                <a16:creationId xmlns:a16="http://schemas.microsoft.com/office/drawing/2014/main" id="{7B0DB9D4-82E7-4F53-B449-778F9AFED2A4}"/>
              </a:ext>
            </a:extLst>
          </p:cNvPr>
          <p:cNvSpPr>
            <a:spLocks noGrp="1"/>
          </p:cNvSpPr>
          <p:nvPr>
            <p:ph idx="1"/>
          </p:nvPr>
        </p:nvSpPr>
        <p:spPr>
          <a:xfrm>
            <a:off x="818712" y="4491972"/>
            <a:ext cx="10554574" cy="1828801"/>
          </a:xfrm>
        </p:spPr>
        <p:txBody>
          <a:bodyPr/>
          <a:lstStyle/>
          <a:p>
            <a:r>
              <a:rPr lang="en-US" u="sng" dirty="0"/>
              <a:t>Growth Mindset</a:t>
            </a:r>
            <a:r>
              <a:rPr lang="en-US" dirty="0"/>
              <a:t>: effort not ability, continual improvement, challenge-seeking, resilience</a:t>
            </a:r>
          </a:p>
          <a:p>
            <a:r>
              <a:rPr lang="en-US" u="sng" dirty="0"/>
              <a:t>Computational Thinking</a:t>
            </a:r>
            <a:r>
              <a:rPr lang="en-US" dirty="0"/>
              <a:t>: concepts, practices, perspectives of applying computing technologies</a:t>
            </a:r>
          </a:p>
          <a:p>
            <a:r>
              <a:rPr lang="en-US" u="sng" dirty="0"/>
              <a:t>Hacker Ethic</a:t>
            </a:r>
            <a:r>
              <a:rPr lang="en-US" dirty="0"/>
              <a:t>: sharing, openness, creativity, autonomy, curiosity, bias towards action</a:t>
            </a:r>
          </a:p>
          <a:p>
            <a:r>
              <a:rPr lang="en-US" u="sng" dirty="0"/>
              <a:t>Scientific Norms</a:t>
            </a:r>
            <a:r>
              <a:rPr lang="en-US" dirty="0"/>
              <a:t>: communalism, skepticism, responsibility, communication, collaboration</a:t>
            </a:r>
          </a:p>
        </p:txBody>
      </p:sp>
    </p:spTree>
    <p:extLst>
      <p:ext uri="{BB962C8B-B14F-4D97-AF65-F5344CB8AC3E}">
        <p14:creationId xmlns:p14="http://schemas.microsoft.com/office/powerpoint/2010/main" val="10920843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32DAD9-FC2F-4862-83FE-D51859F95D29}"/>
              </a:ext>
            </a:extLst>
          </p:cNvPr>
          <p:cNvSpPr>
            <a:spLocks noGrp="1"/>
          </p:cNvSpPr>
          <p:nvPr>
            <p:ph type="title"/>
          </p:nvPr>
        </p:nvSpPr>
        <p:spPr/>
        <p:txBody>
          <a:bodyPr/>
          <a:lstStyle/>
          <a:p>
            <a:r>
              <a:rPr lang="en-US" dirty="0"/>
              <a:t>Data-centered </a:t>
            </a:r>
            <a:r>
              <a:rPr lang="en-US" i="1" dirty="0"/>
              <a:t>vs</a:t>
            </a:r>
            <a:r>
              <a:rPr lang="en-US" dirty="0"/>
              <a:t>. Human-centered </a:t>
            </a:r>
          </a:p>
        </p:txBody>
      </p:sp>
      <p:sp>
        <p:nvSpPr>
          <p:cNvPr id="6" name="Content Placeholder 5">
            <a:extLst>
              <a:ext uri="{FF2B5EF4-FFF2-40B4-BE49-F238E27FC236}">
                <a16:creationId xmlns:a16="http://schemas.microsoft.com/office/drawing/2014/main" id="{DA5DC4FB-69B0-4B8C-91DB-F5772D66714E}"/>
              </a:ext>
            </a:extLst>
          </p:cNvPr>
          <p:cNvSpPr>
            <a:spLocks noGrp="1"/>
          </p:cNvSpPr>
          <p:nvPr>
            <p:ph idx="1"/>
          </p:nvPr>
        </p:nvSpPr>
        <p:spPr/>
        <p:txBody>
          <a:bodyPr/>
          <a:lstStyle/>
          <a:p>
            <a:r>
              <a:rPr lang="en-US" dirty="0"/>
              <a:t>Do you care more about the data or the people?</a:t>
            </a:r>
          </a:p>
          <a:p>
            <a:endParaRPr lang="en-US" b="1"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06D8E4E-EBA2-4EB8-AE0C-983535258E01}"/>
              </a:ext>
            </a:extLst>
          </p:cNvPr>
          <p:cNvSpPr>
            <a:spLocks noGrp="1"/>
          </p:cNvSpPr>
          <p:nvPr>
            <p:ph type="sldNum" sz="quarter" idx="12"/>
          </p:nvPr>
        </p:nvSpPr>
        <p:spPr/>
        <p:txBody>
          <a:bodyPr/>
          <a:lstStyle/>
          <a:p>
            <a:fld id="{D57F1E4F-1CFF-5643-939E-217C01CDF565}" type="slidenum">
              <a:rPr lang="en-US" smtClean="0"/>
              <a:pPr/>
              <a:t>53</a:t>
            </a:fld>
            <a:endParaRPr lang="en-US" dirty="0"/>
          </a:p>
        </p:txBody>
      </p:sp>
      <p:graphicFrame>
        <p:nvGraphicFramePr>
          <p:cNvPr id="7" name="Table 7">
            <a:extLst>
              <a:ext uri="{FF2B5EF4-FFF2-40B4-BE49-F238E27FC236}">
                <a16:creationId xmlns:a16="http://schemas.microsoft.com/office/drawing/2014/main" id="{C24DEDE6-2FFA-4E66-88F1-A8B2E9ABDCC5}"/>
              </a:ext>
            </a:extLst>
          </p:cNvPr>
          <p:cNvGraphicFramePr>
            <a:graphicFrameLocks noGrp="1"/>
          </p:cNvGraphicFramePr>
          <p:nvPr>
            <p:extLst>
              <p:ext uri="{D42A27DB-BD31-4B8C-83A1-F6EECF244321}">
                <p14:modId xmlns:p14="http://schemas.microsoft.com/office/powerpoint/2010/main" val="960462547"/>
              </p:ext>
            </p:extLst>
          </p:nvPr>
        </p:nvGraphicFramePr>
        <p:xfrm>
          <a:off x="1643585" y="2841639"/>
          <a:ext cx="8904828" cy="2595880"/>
        </p:xfrm>
        <a:graphic>
          <a:graphicData uri="http://schemas.openxmlformats.org/drawingml/2006/table">
            <a:tbl>
              <a:tblPr firstRow="1" bandRow="1">
                <a:tableStyleId>{5C22544A-7EE6-4342-B048-85BDC9FD1C3A}</a:tableStyleId>
              </a:tblPr>
              <a:tblGrid>
                <a:gridCol w="1139808">
                  <a:extLst>
                    <a:ext uri="{9D8B030D-6E8A-4147-A177-3AD203B41FA5}">
                      <a16:colId xmlns:a16="http://schemas.microsoft.com/office/drawing/2014/main" val="1749022053"/>
                    </a:ext>
                  </a:extLst>
                </a:gridCol>
                <a:gridCol w="3882510">
                  <a:extLst>
                    <a:ext uri="{9D8B030D-6E8A-4147-A177-3AD203B41FA5}">
                      <a16:colId xmlns:a16="http://schemas.microsoft.com/office/drawing/2014/main" val="299705918"/>
                    </a:ext>
                  </a:extLst>
                </a:gridCol>
                <a:gridCol w="3882510">
                  <a:extLst>
                    <a:ext uri="{9D8B030D-6E8A-4147-A177-3AD203B41FA5}">
                      <a16:colId xmlns:a16="http://schemas.microsoft.com/office/drawing/2014/main" val="2488197311"/>
                    </a:ext>
                  </a:extLst>
                </a:gridCol>
              </a:tblGrid>
              <a:tr h="370840">
                <a:tc>
                  <a:txBody>
                    <a:bodyPr/>
                    <a:lstStyle/>
                    <a:p>
                      <a:endParaRPr lang="en-US" dirty="0"/>
                    </a:p>
                  </a:txBody>
                  <a:tcPr/>
                </a:tc>
                <a:tc>
                  <a:txBody>
                    <a:bodyPr/>
                    <a:lstStyle/>
                    <a:p>
                      <a:r>
                        <a:rPr lang="en-US" u="sng" dirty="0"/>
                        <a:t>Data-centered</a:t>
                      </a:r>
                    </a:p>
                  </a:txBody>
                  <a:tcPr/>
                </a:tc>
                <a:tc>
                  <a:txBody>
                    <a:bodyPr/>
                    <a:lstStyle/>
                    <a:p>
                      <a:r>
                        <a:rPr lang="en-US" u="sng" dirty="0"/>
                        <a:t>Human-centered</a:t>
                      </a:r>
                    </a:p>
                  </a:txBody>
                  <a:tcPr/>
                </a:tc>
                <a:extLst>
                  <a:ext uri="{0D108BD9-81ED-4DB2-BD59-A6C34878D82A}">
                    <a16:rowId xmlns:a16="http://schemas.microsoft.com/office/drawing/2014/main" val="810146347"/>
                  </a:ext>
                </a:extLst>
              </a:tr>
              <a:tr h="370840">
                <a:tc>
                  <a:txBody>
                    <a:bodyPr/>
                    <a:lstStyle/>
                    <a:p>
                      <a:r>
                        <a:rPr lang="en-US" i="1" dirty="0"/>
                        <a:t>Who</a:t>
                      </a:r>
                    </a:p>
                  </a:txBody>
                  <a:tcPr/>
                </a:tc>
                <a:tc>
                  <a:txBody>
                    <a:bodyPr/>
                    <a:lstStyle/>
                    <a:p>
                      <a:r>
                        <a:rPr lang="en-US" dirty="0"/>
                        <a:t>Unicorn expert-hacker-engineer</a:t>
                      </a:r>
                    </a:p>
                  </a:txBody>
                  <a:tcPr/>
                </a:tc>
                <a:tc>
                  <a:txBody>
                    <a:bodyPr/>
                    <a:lstStyle/>
                    <a:p>
                      <a:r>
                        <a:rPr lang="en-US" dirty="0"/>
                        <a:t>Anyone with a question</a:t>
                      </a:r>
                    </a:p>
                  </a:txBody>
                  <a:tcPr/>
                </a:tc>
                <a:extLst>
                  <a:ext uri="{0D108BD9-81ED-4DB2-BD59-A6C34878D82A}">
                    <a16:rowId xmlns:a16="http://schemas.microsoft.com/office/drawing/2014/main" val="3073488917"/>
                  </a:ext>
                </a:extLst>
              </a:tr>
              <a:tr h="370840">
                <a:tc>
                  <a:txBody>
                    <a:bodyPr/>
                    <a:lstStyle/>
                    <a:p>
                      <a:r>
                        <a:rPr lang="en-US" i="1" dirty="0"/>
                        <a:t>What</a:t>
                      </a:r>
                    </a:p>
                  </a:txBody>
                  <a:tcPr/>
                </a:tc>
                <a:tc>
                  <a:txBody>
                    <a:bodyPr/>
                    <a:lstStyle/>
                    <a:p>
                      <a:r>
                        <a:rPr lang="en-US" dirty="0"/>
                        <a:t>How </a:t>
                      </a:r>
                      <a:r>
                        <a:rPr lang="en-US" i="0" u="sng" dirty="0"/>
                        <a:t>to do</a:t>
                      </a:r>
                      <a:r>
                        <a:rPr lang="en-US" i="0" u="none" dirty="0"/>
                        <a:t> data science</a:t>
                      </a:r>
                      <a:endParaRPr lang="en-US" dirty="0"/>
                    </a:p>
                  </a:txBody>
                  <a:tcPr/>
                </a:tc>
                <a:tc>
                  <a:txBody>
                    <a:bodyPr/>
                    <a:lstStyle/>
                    <a:p>
                      <a:r>
                        <a:rPr lang="en-US" dirty="0"/>
                        <a:t>How </a:t>
                      </a:r>
                      <a:r>
                        <a:rPr lang="en-US" u="sng" dirty="0"/>
                        <a:t>to be</a:t>
                      </a:r>
                      <a:r>
                        <a:rPr lang="en-US" u="none" dirty="0"/>
                        <a:t> a data scientist</a:t>
                      </a:r>
                      <a:endParaRPr lang="en-US" dirty="0"/>
                    </a:p>
                  </a:txBody>
                  <a:tcPr/>
                </a:tc>
                <a:extLst>
                  <a:ext uri="{0D108BD9-81ED-4DB2-BD59-A6C34878D82A}">
                    <a16:rowId xmlns:a16="http://schemas.microsoft.com/office/drawing/2014/main" val="2490316643"/>
                  </a:ext>
                </a:extLst>
              </a:tr>
              <a:tr h="370840">
                <a:tc>
                  <a:txBody>
                    <a:bodyPr/>
                    <a:lstStyle/>
                    <a:p>
                      <a:r>
                        <a:rPr lang="en-US" i="1" dirty="0"/>
                        <a:t>Where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CS, stats, math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INFO, social sciences, real world</a:t>
                      </a:r>
                    </a:p>
                  </a:txBody>
                  <a:tcPr/>
                </a:tc>
                <a:extLst>
                  <a:ext uri="{0D108BD9-81ED-4DB2-BD59-A6C34878D82A}">
                    <a16:rowId xmlns:a16="http://schemas.microsoft.com/office/drawing/2014/main" val="2378120741"/>
                  </a:ext>
                </a:extLst>
              </a:tr>
              <a:tr h="370840">
                <a:tc>
                  <a:txBody>
                    <a:bodyPr/>
                    <a:lstStyle/>
                    <a:p>
                      <a:r>
                        <a:rPr lang="en-US" i="1" dirty="0"/>
                        <a:t>When</a:t>
                      </a:r>
                    </a:p>
                  </a:txBody>
                  <a:tcPr/>
                </a:tc>
                <a:tc>
                  <a:txBody>
                    <a:bodyPr/>
                    <a:lstStyle/>
                    <a:p>
                      <a:r>
                        <a:rPr lang="en-US" dirty="0"/>
                        <a:t>On the job</a:t>
                      </a:r>
                    </a:p>
                  </a:txBody>
                  <a:tcPr/>
                </a:tc>
                <a:tc>
                  <a:txBody>
                    <a:bodyPr/>
                    <a:lstStyle/>
                    <a:p>
                      <a:r>
                        <a:rPr lang="en-US" dirty="0"/>
                        <a:t>As a citizen</a:t>
                      </a:r>
                    </a:p>
                  </a:txBody>
                  <a:tcPr/>
                </a:tc>
                <a:extLst>
                  <a:ext uri="{0D108BD9-81ED-4DB2-BD59-A6C34878D82A}">
                    <a16:rowId xmlns:a16="http://schemas.microsoft.com/office/drawing/2014/main" val="766422201"/>
                  </a:ext>
                </a:extLst>
              </a:tr>
              <a:tr h="370840">
                <a:tc>
                  <a:txBody>
                    <a:bodyPr/>
                    <a:lstStyle/>
                    <a:p>
                      <a:r>
                        <a:rPr lang="en-US" i="1" dirty="0"/>
                        <a:t>Why</a:t>
                      </a:r>
                    </a:p>
                  </a:txBody>
                  <a:tcPr/>
                </a:tc>
                <a:tc>
                  <a:txBody>
                    <a:bodyPr/>
                    <a:lstStyle/>
                    <a:p>
                      <a:r>
                        <a:rPr lang="en-US" dirty="0"/>
                        <a:t>Because data can help </a:t>
                      </a:r>
                      <a:r>
                        <a:rPr lang="en-US" u="sng" dirty="0"/>
                        <a:t>something</a:t>
                      </a:r>
                    </a:p>
                  </a:txBody>
                  <a:tcPr/>
                </a:tc>
                <a:tc>
                  <a:txBody>
                    <a:bodyPr/>
                    <a:lstStyle/>
                    <a:p>
                      <a:r>
                        <a:rPr lang="en-US" dirty="0"/>
                        <a:t>Because data can help </a:t>
                      </a:r>
                      <a:r>
                        <a:rPr lang="en-US" u="sng" dirty="0"/>
                        <a:t>someone</a:t>
                      </a:r>
                    </a:p>
                  </a:txBody>
                  <a:tcPr/>
                </a:tc>
                <a:extLst>
                  <a:ext uri="{0D108BD9-81ED-4DB2-BD59-A6C34878D82A}">
                    <a16:rowId xmlns:a16="http://schemas.microsoft.com/office/drawing/2014/main" val="3225076401"/>
                  </a:ext>
                </a:extLst>
              </a:tr>
              <a:tr h="370840">
                <a:tc>
                  <a:txBody>
                    <a:bodyPr/>
                    <a:lstStyle/>
                    <a:p>
                      <a:r>
                        <a:rPr lang="en-US" i="1" dirty="0"/>
                        <a:t>How</a:t>
                      </a:r>
                    </a:p>
                  </a:txBody>
                  <a:tcPr/>
                </a:tc>
                <a:tc>
                  <a:txBody>
                    <a:bodyPr/>
                    <a:lstStyle/>
                    <a:p>
                      <a:r>
                        <a:rPr lang="en-US" dirty="0"/>
                        <a:t>Life-cycles, frameworks, processes</a:t>
                      </a:r>
                    </a:p>
                  </a:txBody>
                  <a:tcPr/>
                </a:tc>
                <a:tc>
                  <a:txBody>
                    <a:bodyPr/>
                    <a:lstStyle/>
                    <a:p>
                      <a:r>
                        <a:rPr lang="en-US" dirty="0"/>
                        <a:t>Context, participation, responsibility</a:t>
                      </a:r>
                    </a:p>
                  </a:txBody>
                  <a:tcPr/>
                </a:tc>
                <a:extLst>
                  <a:ext uri="{0D108BD9-81ED-4DB2-BD59-A6C34878D82A}">
                    <a16:rowId xmlns:a16="http://schemas.microsoft.com/office/drawing/2014/main" val="3992140697"/>
                  </a:ext>
                </a:extLst>
              </a:tr>
            </a:tbl>
          </a:graphicData>
        </a:graphic>
      </p:graphicFrame>
      <p:grpSp>
        <p:nvGrpSpPr>
          <p:cNvPr id="15" name="Group 14">
            <a:extLst>
              <a:ext uri="{FF2B5EF4-FFF2-40B4-BE49-F238E27FC236}">
                <a16:creationId xmlns:a16="http://schemas.microsoft.com/office/drawing/2014/main" id="{D04AE5CD-178D-426D-B02F-36836E879417}"/>
              </a:ext>
            </a:extLst>
          </p:cNvPr>
          <p:cNvGrpSpPr/>
          <p:nvPr/>
        </p:nvGrpSpPr>
        <p:grpSpPr>
          <a:xfrm>
            <a:off x="7059168" y="1505436"/>
            <a:ext cx="2979046" cy="1251248"/>
            <a:chOff x="7141464" y="1345648"/>
            <a:chExt cx="2979046" cy="1251248"/>
          </a:xfrm>
        </p:grpSpPr>
        <p:pic>
          <p:nvPicPr>
            <p:cNvPr id="2" name="Graphic 1" descr="Left Brain">
              <a:extLst>
                <a:ext uri="{FF2B5EF4-FFF2-40B4-BE49-F238E27FC236}">
                  <a16:creationId xmlns:a16="http://schemas.microsoft.com/office/drawing/2014/main" id="{D186B520-E8A6-41FB-AE10-4EFC6E5114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80814" y="1372323"/>
              <a:ext cx="797426" cy="797426"/>
            </a:xfrm>
            <a:prstGeom prst="rect">
              <a:avLst/>
            </a:prstGeom>
          </p:spPr>
        </p:pic>
        <p:pic>
          <p:nvPicPr>
            <p:cNvPr id="3" name="Graphic 2" descr="Programmer">
              <a:extLst>
                <a:ext uri="{FF2B5EF4-FFF2-40B4-BE49-F238E27FC236}">
                  <a16:creationId xmlns:a16="http://schemas.microsoft.com/office/drawing/2014/main" id="{93B883BE-C550-4312-85EC-C4E77B6C02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66614" y="1372323"/>
              <a:ext cx="685800" cy="685800"/>
            </a:xfrm>
            <a:prstGeom prst="rect">
              <a:avLst/>
            </a:prstGeom>
          </p:spPr>
        </p:pic>
        <p:pic>
          <p:nvPicPr>
            <p:cNvPr id="11" name="Graphic 10" descr="Sprouting Seed">
              <a:extLst>
                <a:ext uri="{FF2B5EF4-FFF2-40B4-BE49-F238E27FC236}">
                  <a16:creationId xmlns:a16="http://schemas.microsoft.com/office/drawing/2014/main" id="{2B7D1CCF-9C84-4C8B-BEEC-DEA8537FF5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95014" y="1372323"/>
              <a:ext cx="685800" cy="685800"/>
            </a:xfrm>
            <a:prstGeom prst="rect">
              <a:avLst/>
            </a:prstGeom>
          </p:spPr>
        </p:pic>
        <p:pic>
          <p:nvPicPr>
            <p:cNvPr id="13" name="Graphic 12" descr="Atom">
              <a:extLst>
                <a:ext uri="{FF2B5EF4-FFF2-40B4-BE49-F238E27FC236}">
                  <a16:creationId xmlns:a16="http://schemas.microsoft.com/office/drawing/2014/main" id="{F074BDF9-0094-47F6-AE36-E7C971AFE7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52414" y="1372323"/>
              <a:ext cx="685800" cy="685800"/>
            </a:xfrm>
            <a:prstGeom prst="rect">
              <a:avLst/>
            </a:prstGeom>
          </p:spPr>
        </p:pic>
        <p:sp>
          <p:nvSpPr>
            <p:cNvPr id="14" name="Callout: Down Arrow 13">
              <a:extLst>
                <a:ext uri="{FF2B5EF4-FFF2-40B4-BE49-F238E27FC236}">
                  <a16:creationId xmlns:a16="http://schemas.microsoft.com/office/drawing/2014/main" id="{281622B0-3C6E-4E0E-B7BC-D17F5CA89A5E}"/>
                </a:ext>
              </a:extLst>
            </p:cNvPr>
            <p:cNvSpPr/>
            <p:nvPr/>
          </p:nvSpPr>
          <p:spPr>
            <a:xfrm>
              <a:off x="7141464" y="1345648"/>
              <a:ext cx="2979046" cy="1251248"/>
            </a:xfrm>
            <a:prstGeom prst="downArrowCallout">
              <a:avLst/>
            </a:prstGeom>
            <a:noFill/>
            <a:ln w="76200">
              <a:solidFill>
                <a:srgbClr val="CFB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45654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58E0-479D-4D8A-A57D-72A46CF5D38F}"/>
              </a:ext>
            </a:extLst>
          </p:cNvPr>
          <p:cNvSpPr>
            <a:spLocks noGrp="1"/>
          </p:cNvSpPr>
          <p:nvPr>
            <p:ph type="title"/>
          </p:nvPr>
        </p:nvSpPr>
        <p:spPr/>
        <p:txBody>
          <a:bodyPr/>
          <a:lstStyle/>
          <a:p>
            <a:r>
              <a:rPr lang="en-US" dirty="0"/>
              <a:t>Data Science Mindset Components</a:t>
            </a:r>
          </a:p>
        </p:txBody>
      </p:sp>
      <p:sp>
        <p:nvSpPr>
          <p:cNvPr id="4" name="Slide Number Placeholder 3">
            <a:extLst>
              <a:ext uri="{FF2B5EF4-FFF2-40B4-BE49-F238E27FC236}">
                <a16:creationId xmlns:a16="http://schemas.microsoft.com/office/drawing/2014/main" id="{D788ED18-0F98-4901-B677-E9C39BCC166B}"/>
              </a:ext>
            </a:extLst>
          </p:cNvPr>
          <p:cNvSpPr>
            <a:spLocks noGrp="1"/>
          </p:cNvSpPr>
          <p:nvPr>
            <p:ph type="sldNum" sz="quarter" idx="12"/>
          </p:nvPr>
        </p:nvSpPr>
        <p:spPr/>
        <p:txBody>
          <a:bodyPr/>
          <a:lstStyle/>
          <a:p>
            <a:fld id="{D57F1E4F-1CFF-5643-939E-217C01CDF565}" type="slidenum">
              <a:rPr lang="en-US" smtClean="0"/>
              <a:pPr/>
              <a:t>54</a:t>
            </a:fld>
            <a:endParaRPr lang="en-US" dirty="0"/>
          </a:p>
        </p:txBody>
      </p:sp>
      <p:grpSp>
        <p:nvGrpSpPr>
          <p:cNvPr id="24" name="Group 23">
            <a:extLst>
              <a:ext uri="{FF2B5EF4-FFF2-40B4-BE49-F238E27FC236}">
                <a16:creationId xmlns:a16="http://schemas.microsoft.com/office/drawing/2014/main" id="{0E16C93C-DCFB-4ACE-BEF5-8D3B3CB7D032}"/>
              </a:ext>
            </a:extLst>
          </p:cNvPr>
          <p:cNvGrpSpPr/>
          <p:nvPr/>
        </p:nvGrpSpPr>
        <p:grpSpPr>
          <a:xfrm>
            <a:off x="1650866" y="1688548"/>
            <a:ext cx="8890269" cy="2475131"/>
            <a:chOff x="1388354" y="2417712"/>
            <a:chExt cx="8890269" cy="2475131"/>
          </a:xfrm>
        </p:grpSpPr>
        <p:pic>
          <p:nvPicPr>
            <p:cNvPr id="10" name="Graphic 9" descr="Left Brain">
              <a:extLst>
                <a:ext uri="{FF2B5EF4-FFF2-40B4-BE49-F238E27FC236}">
                  <a16:creationId xmlns:a16="http://schemas.microsoft.com/office/drawing/2014/main" id="{89236417-D918-4C46-8AF2-B605E08766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2178" y="2417712"/>
              <a:ext cx="2091310" cy="2091310"/>
            </a:xfrm>
            <a:prstGeom prst="rect">
              <a:avLst/>
            </a:prstGeom>
          </p:spPr>
        </p:pic>
        <p:pic>
          <p:nvPicPr>
            <p:cNvPr id="12" name="Graphic 11" descr="Programmer">
              <a:extLst>
                <a:ext uri="{FF2B5EF4-FFF2-40B4-BE49-F238E27FC236}">
                  <a16:creationId xmlns:a16="http://schemas.microsoft.com/office/drawing/2014/main" id="{C99A8AEB-A163-4153-B931-235E4BCAFA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2417712"/>
              <a:ext cx="1828800" cy="1828800"/>
            </a:xfrm>
            <a:prstGeom prst="rect">
              <a:avLst/>
            </a:prstGeom>
          </p:spPr>
        </p:pic>
        <p:pic>
          <p:nvPicPr>
            <p:cNvPr id="14" name="Graphic 13" descr="Sprouting Seed">
              <a:extLst>
                <a:ext uri="{FF2B5EF4-FFF2-40B4-BE49-F238E27FC236}">
                  <a16:creationId xmlns:a16="http://schemas.microsoft.com/office/drawing/2014/main" id="{76CD0408-9BBF-4E6A-9613-9F574E01E1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88354" y="2417712"/>
              <a:ext cx="1828800" cy="1828800"/>
            </a:xfrm>
            <a:prstGeom prst="rect">
              <a:avLst/>
            </a:prstGeom>
          </p:spPr>
        </p:pic>
        <p:pic>
          <p:nvPicPr>
            <p:cNvPr id="16" name="Graphic 15" descr="Atom">
              <a:extLst>
                <a:ext uri="{FF2B5EF4-FFF2-40B4-BE49-F238E27FC236}">
                  <a16:creationId xmlns:a16="http://schemas.microsoft.com/office/drawing/2014/main" id="{F91212E9-8AC0-4AE6-931B-601A94582C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9823" y="2417712"/>
              <a:ext cx="1828800" cy="1828800"/>
            </a:xfrm>
            <a:prstGeom prst="rect">
              <a:avLst/>
            </a:prstGeom>
          </p:spPr>
        </p:pic>
        <p:sp>
          <p:nvSpPr>
            <p:cNvPr id="17" name="TextBox 16">
              <a:extLst>
                <a:ext uri="{FF2B5EF4-FFF2-40B4-BE49-F238E27FC236}">
                  <a16:creationId xmlns:a16="http://schemas.microsoft.com/office/drawing/2014/main" id="{EAE5D22B-AB70-4071-8870-5D5200B5C689}"/>
                </a:ext>
              </a:extLst>
            </p:cNvPr>
            <p:cNvSpPr txBox="1"/>
            <p:nvPr/>
          </p:nvSpPr>
          <p:spPr>
            <a:xfrm>
              <a:off x="1774403" y="4246512"/>
              <a:ext cx="1056700" cy="646331"/>
            </a:xfrm>
            <a:prstGeom prst="rect">
              <a:avLst/>
            </a:prstGeom>
            <a:noFill/>
          </p:spPr>
          <p:txBody>
            <a:bodyPr wrap="none" rtlCol="0">
              <a:spAutoFit/>
            </a:bodyPr>
            <a:lstStyle/>
            <a:p>
              <a:pPr algn="ctr"/>
              <a:r>
                <a:rPr lang="en-US" b="1" dirty="0"/>
                <a:t>Growth</a:t>
              </a:r>
              <a:br>
                <a:rPr lang="en-US" b="1" dirty="0"/>
              </a:br>
              <a:r>
                <a:rPr lang="en-US" b="1" dirty="0"/>
                <a:t>Mindset</a:t>
              </a:r>
            </a:p>
          </p:txBody>
        </p:sp>
        <p:sp>
          <p:nvSpPr>
            <p:cNvPr id="19" name="TextBox 18">
              <a:extLst>
                <a:ext uri="{FF2B5EF4-FFF2-40B4-BE49-F238E27FC236}">
                  <a16:creationId xmlns:a16="http://schemas.microsoft.com/office/drawing/2014/main" id="{B966998B-340B-43E5-943F-D822B8CCA2A7}"/>
                </a:ext>
              </a:extLst>
            </p:cNvPr>
            <p:cNvSpPr txBox="1"/>
            <p:nvPr/>
          </p:nvSpPr>
          <p:spPr>
            <a:xfrm>
              <a:off x="3887586" y="4232444"/>
              <a:ext cx="1800493" cy="646331"/>
            </a:xfrm>
            <a:prstGeom prst="rect">
              <a:avLst/>
            </a:prstGeom>
            <a:noFill/>
          </p:spPr>
          <p:txBody>
            <a:bodyPr wrap="none" rtlCol="0">
              <a:spAutoFit/>
            </a:bodyPr>
            <a:lstStyle/>
            <a:p>
              <a:pPr algn="ctr"/>
              <a:r>
                <a:rPr lang="en-US" b="1" dirty="0"/>
                <a:t>Computational</a:t>
              </a:r>
              <a:br>
                <a:rPr lang="en-US" b="1" dirty="0"/>
              </a:br>
              <a:r>
                <a:rPr lang="en-US" b="1" dirty="0"/>
                <a:t>Thinking</a:t>
              </a:r>
            </a:p>
          </p:txBody>
        </p:sp>
        <p:sp>
          <p:nvSpPr>
            <p:cNvPr id="21" name="TextBox 20">
              <a:extLst>
                <a:ext uri="{FF2B5EF4-FFF2-40B4-BE49-F238E27FC236}">
                  <a16:creationId xmlns:a16="http://schemas.microsoft.com/office/drawing/2014/main" id="{2C2C2BB4-41CD-427F-ACED-CD296B75208C}"/>
                </a:ext>
              </a:extLst>
            </p:cNvPr>
            <p:cNvSpPr txBox="1"/>
            <p:nvPr/>
          </p:nvSpPr>
          <p:spPr>
            <a:xfrm>
              <a:off x="6547500" y="4232443"/>
              <a:ext cx="954107" cy="646331"/>
            </a:xfrm>
            <a:prstGeom prst="rect">
              <a:avLst/>
            </a:prstGeom>
            <a:noFill/>
          </p:spPr>
          <p:txBody>
            <a:bodyPr wrap="none" rtlCol="0">
              <a:spAutoFit/>
            </a:bodyPr>
            <a:lstStyle/>
            <a:p>
              <a:pPr algn="ctr"/>
              <a:r>
                <a:rPr lang="en-US" b="1" dirty="0"/>
                <a:t>Hacker</a:t>
              </a:r>
              <a:br>
                <a:rPr lang="en-US" b="1" dirty="0"/>
              </a:br>
              <a:r>
                <a:rPr lang="en-US" b="1" dirty="0"/>
                <a:t>Ethic</a:t>
              </a:r>
            </a:p>
          </p:txBody>
        </p:sp>
        <p:sp>
          <p:nvSpPr>
            <p:cNvPr id="23" name="TextBox 22">
              <a:extLst>
                <a:ext uri="{FF2B5EF4-FFF2-40B4-BE49-F238E27FC236}">
                  <a16:creationId xmlns:a16="http://schemas.microsoft.com/office/drawing/2014/main" id="{1A3D241F-8C04-477F-865A-1A2DFBF7DDB5}"/>
                </a:ext>
              </a:extLst>
            </p:cNvPr>
            <p:cNvSpPr txBox="1"/>
            <p:nvPr/>
          </p:nvSpPr>
          <p:spPr>
            <a:xfrm>
              <a:off x="8758930" y="4232442"/>
              <a:ext cx="1210588" cy="646331"/>
            </a:xfrm>
            <a:prstGeom prst="rect">
              <a:avLst/>
            </a:prstGeom>
            <a:noFill/>
          </p:spPr>
          <p:txBody>
            <a:bodyPr wrap="none" rtlCol="0">
              <a:spAutoFit/>
            </a:bodyPr>
            <a:lstStyle/>
            <a:p>
              <a:pPr algn="ctr"/>
              <a:r>
                <a:rPr lang="en-US" b="1" dirty="0"/>
                <a:t>Scientific</a:t>
              </a:r>
              <a:br>
                <a:rPr lang="en-US" b="1" dirty="0"/>
              </a:br>
              <a:r>
                <a:rPr lang="en-US" b="1" dirty="0"/>
                <a:t>Norms</a:t>
              </a:r>
            </a:p>
          </p:txBody>
        </p:sp>
      </p:grpSp>
      <p:sp>
        <p:nvSpPr>
          <p:cNvPr id="13" name="Content Placeholder 2">
            <a:extLst>
              <a:ext uri="{FF2B5EF4-FFF2-40B4-BE49-F238E27FC236}">
                <a16:creationId xmlns:a16="http://schemas.microsoft.com/office/drawing/2014/main" id="{7B0DB9D4-82E7-4F53-B449-778F9AFED2A4}"/>
              </a:ext>
            </a:extLst>
          </p:cNvPr>
          <p:cNvSpPr>
            <a:spLocks noGrp="1"/>
          </p:cNvSpPr>
          <p:nvPr>
            <p:ph idx="1"/>
          </p:nvPr>
        </p:nvSpPr>
        <p:spPr>
          <a:xfrm>
            <a:off x="818712" y="4491972"/>
            <a:ext cx="10554574" cy="1828801"/>
          </a:xfrm>
        </p:spPr>
        <p:txBody>
          <a:bodyPr/>
          <a:lstStyle/>
          <a:p>
            <a:r>
              <a:rPr lang="en-US" u="sng" dirty="0"/>
              <a:t>Growth Mindset</a:t>
            </a:r>
            <a:r>
              <a:rPr lang="en-US" dirty="0"/>
              <a:t>: Monday in-class activity</a:t>
            </a:r>
          </a:p>
          <a:p>
            <a:r>
              <a:rPr lang="en-US" u="sng" dirty="0"/>
              <a:t>Computational Thinking</a:t>
            </a:r>
            <a:r>
              <a:rPr lang="en-US" dirty="0"/>
              <a:t>: Wednesday pre-class lecture</a:t>
            </a:r>
          </a:p>
          <a:p>
            <a:r>
              <a:rPr lang="en-US" u="sng" dirty="0"/>
              <a:t>Hacker Ethic</a:t>
            </a:r>
            <a:r>
              <a:rPr lang="en-US" dirty="0"/>
              <a:t>: Wednesday in-class activity</a:t>
            </a:r>
          </a:p>
          <a:p>
            <a:r>
              <a:rPr lang="en-US" u="sng" dirty="0"/>
              <a:t>Scientific Norms</a:t>
            </a:r>
            <a:r>
              <a:rPr lang="en-US" dirty="0"/>
              <a:t>: Friday in-class activity</a:t>
            </a:r>
          </a:p>
        </p:txBody>
      </p:sp>
    </p:spTree>
    <p:extLst>
      <p:ext uri="{BB962C8B-B14F-4D97-AF65-F5344CB8AC3E}">
        <p14:creationId xmlns:p14="http://schemas.microsoft.com/office/powerpoint/2010/main" val="4193626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D4C740-19F0-488F-AD52-676EDD9C843E}"/>
              </a:ext>
            </a:extLst>
          </p:cNvPr>
          <p:cNvSpPr>
            <a:spLocks noGrp="1"/>
          </p:cNvSpPr>
          <p:nvPr>
            <p:ph type="title"/>
          </p:nvPr>
        </p:nvSpPr>
        <p:spPr/>
        <p:txBody>
          <a:bodyPr/>
          <a:lstStyle/>
          <a:p>
            <a:r>
              <a:rPr lang="en-US" dirty="0"/>
              <a:t>Outline</a:t>
            </a:r>
          </a:p>
        </p:txBody>
      </p:sp>
      <p:sp>
        <p:nvSpPr>
          <p:cNvPr id="6" name="Content Placeholder 5">
            <a:extLst>
              <a:ext uri="{FF2B5EF4-FFF2-40B4-BE49-F238E27FC236}">
                <a16:creationId xmlns:a16="http://schemas.microsoft.com/office/drawing/2014/main" id="{AEF68E7C-7B84-47A4-B942-D6ECBFE3D39A}"/>
              </a:ext>
            </a:extLst>
          </p:cNvPr>
          <p:cNvSpPr>
            <a:spLocks noGrp="1"/>
          </p:cNvSpPr>
          <p:nvPr>
            <p:ph idx="1"/>
          </p:nvPr>
        </p:nvSpPr>
        <p:spPr/>
        <p:txBody>
          <a:bodyPr/>
          <a:lstStyle/>
          <a:p>
            <a:r>
              <a:rPr lang="en-US" b="1" dirty="0"/>
              <a:t>10:20 – 10:25</a:t>
            </a:r>
            <a:r>
              <a:rPr lang="en-US" dirty="0"/>
              <a:t> </a:t>
            </a:r>
            <a:r>
              <a:rPr lang="en-US" dirty="0">
                <a:sym typeface="Wingdings" panose="05000000000000000000" pitchFamily="2" charset="2"/>
              </a:rPr>
              <a:t> </a:t>
            </a:r>
            <a:r>
              <a:rPr lang="en-US" dirty="0"/>
              <a:t>Introductions</a:t>
            </a:r>
          </a:p>
          <a:p>
            <a:r>
              <a:rPr lang="en-US" b="1" dirty="0"/>
              <a:t>10:25 – 10:30</a:t>
            </a:r>
            <a:r>
              <a:rPr lang="en-US" dirty="0"/>
              <a:t> </a:t>
            </a:r>
            <a:r>
              <a:rPr lang="en-US" dirty="0">
                <a:sym typeface="Wingdings" panose="05000000000000000000" pitchFamily="2" charset="2"/>
              </a:rPr>
              <a:t> </a:t>
            </a:r>
            <a:r>
              <a:rPr lang="en-US" dirty="0"/>
              <a:t>Class norms</a:t>
            </a:r>
          </a:p>
          <a:p>
            <a:r>
              <a:rPr lang="en-US" b="1" dirty="0"/>
              <a:t>10:30 – 10:55</a:t>
            </a:r>
            <a:r>
              <a:rPr lang="en-US" dirty="0"/>
              <a:t> </a:t>
            </a:r>
            <a:r>
              <a:rPr lang="en-US" dirty="0">
                <a:sym typeface="Wingdings" panose="05000000000000000000" pitchFamily="2" charset="2"/>
              </a:rPr>
              <a:t> </a:t>
            </a:r>
            <a:r>
              <a:rPr lang="en-US" dirty="0"/>
              <a:t>Mindset exercise</a:t>
            </a:r>
          </a:p>
          <a:p>
            <a:r>
              <a:rPr lang="en-US" b="1" dirty="0"/>
              <a:t>10:55 – 11:05</a:t>
            </a:r>
            <a:r>
              <a:rPr lang="en-US" dirty="0"/>
              <a:t> </a:t>
            </a:r>
            <a:r>
              <a:rPr lang="en-US" dirty="0">
                <a:sym typeface="Wingdings" panose="05000000000000000000" pitchFamily="2" charset="2"/>
              </a:rPr>
              <a:t> Course design questions/input</a:t>
            </a:r>
          </a:p>
          <a:p>
            <a:r>
              <a:rPr lang="en-US" b="1" dirty="0">
                <a:sym typeface="Wingdings" panose="05000000000000000000" pitchFamily="2" charset="2"/>
              </a:rPr>
              <a:t>11:05 – 11:10</a:t>
            </a:r>
            <a:r>
              <a:rPr lang="en-US" dirty="0">
                <a:sym typeface="Wingdings" panose="05000000000000000000" pitchFamily="2" charset="2"/>
              </a:rPr>
              <a:t>  Wrap-up, next class</a:t>
            </a:r>
            <a:endParaRPr lang="en-US" dirty="0"/>
          </a:p>
        </p:txBody>
      </p:sp>
      <p:sp>
        <p:nvSpPr>
          <p:cNvPr id="4" name="Slide Number Placeholder 3">
            <a:extLst>
              <a:ext uri="{FF2B5EF4-FFF2-40B4-BE49-F238E27FC236}">
                <a16:creationId xmlns:a16="http://schemas.microsoft.com/office/drawing/2014/main" id="{C767BEE5-EFBD-4606-96C4-ECC67C9E9BBD}"/>
              </a:ext>
            </a:extLst>
          </p:cNvPr>
          <p:cNvSpPr>
            <a:spLocks noGrp="1"/>
          </p:cNvSpPr>
          <p:nvPr>
            <p:ph type="sldNum" sz="quarter" idx="12"/>
          </p:nvPr>
        </p:nvSpPr>
        <p:spPr/>
        <p:txBody>
          <a:bodyPr/>
          <a:lstStyle/>
          <a:p>
            <a:fld id="{D57F1E4F-1CFF-5643-939E-217C01CDF565}" type="slidenum">
              <a:rPr lang="en-US" smtClean="0"/>
              <a:pPr/>
              <a:t>55</a:t>
            </a:fld>
            <a:endParaRPr lang="en-US" dirty="0"/>
          </a:p>
        </p:txBody>
      </p:sp>
    </p:spTree>
    <p:extLst>
      <p:ext uri="{BB962C8B-B14F-4D97-AF65-F5344CB8AC3E}">
        <p14:creationId xmlns:p14="http://schemas.microsoft.com/office/powerpoint/2010/main" val="706793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1EA8E0-8D1E-4B25-B4B5-FCEE0297D47E}"/>
              </a:ext>
            </a:extLst>
          </p:cNvPr>
          <p:cNvSpPr>
            <a:spLocks noGrp="1"/>
          </p:cNvSpPr>
          <p:nvPr>
            <p:ph type="title"/>
          </p:nvPr>
        </p:nvSpPr>
        <p:spPr/>
        <p:txBody>
          <a:bodyPr/>
          <a:lstStyle/>
          <a:p>
            <a:r>
              <a:rPr lang="en-US" dirty="0"/>
              <a:t>In-Class</a:t>
            </a:r>
          </a:p>
        </p:txBody>
      </p:sp>
      <p:sp>
        <p:nvSpPr>
          <p:cNvPr id="6" name="Text Placeholder 5">
            <a:extLst>
              <a:ext uri="{FF2B5EF4-FFF2-40B4-BE49-F238E27FC236}">
                <a16:creationId xmlns:a16="http://schemas.microsoft.com/office/drawing/2014/main" id="{D935A356-DB67-47D2-A739-29E601077F6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3C207F-CA76-4EB2-B2F5-D3688B55511B}"/>
              </a:ext>
            </a:extLst>
          </p:cNvPr>
          <p:cNvSpPr>
            <a:spLocks noGrp="1"/>
          </p:cNvSpPr>
          <p:nvPr>
            <p:ph type="sldNum" sz="quarter" idx="12"/>
          </p:nvPr>
        </p:nvSpPr>
        <p:spPr/>
        <p:txBody>
          <a:bodyPr/>
          <a:lstStyle/>
          <a:p>
            <a:fld id="{D57F1E4F-1CFF-5643-939E-217C01CDF565}" type="slidenum">
              <a:rPr lang="en-US" smtClean="0"/>
              <a:pPr/>
              <a:t>56</a:t>
            </a:fld>
            <a:endParaRPr lang="en-US" dirty="0"/>
          </a:p>
        </p:txBody>
      </p:sp>
    </p:spTree>
    <p:extLst>
      <p:ext uri="{BB962C8B-B14F-4D97-AF65-F5344CB8AC3E}">
        <p14:creationId xmlns:p14="http://schemas.microsoft.com/office/powerpoint/2010/main" val="759486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D4C740-19F0-488F-AD52-676EDD9C843E}"/>
              </a:ext>
            </a:extLst>
          </p:cNvPr>
          <p:cNvSpPr>
            <a:spLocks noGrp="1"/>
          </p:cNvSpPr>
          <p:nvPr>
            <p:ph type="title"/>
          </p:nvPr>
        </p:nvSpPr>
        <p:spPr/>
        <p:txBody>
          <a:bodyPr/>
          <a:lstStyle/>
          <a:p>
            <a:r>
              <a:rPr lang="en-US" dirty="0"/>
              <a:t>Outline</a:t>
            </a:r>
          </a:p>
        </p:txBody>
      </p:sp>
      <p:sp>
        <p:nvSpPr>
          <p:cNvPr id="6" name="Content Placeholder 5">
            <a:extLst>
              <a:ext uri="{FF2B5EF4-FFF2-40B4-BE49-F238E27FC236}">
                <a16:creationId xmlns:a16="http://schemas.microsoft.com/office/drawing/2014/main" id="{AEF68E7C-7B84-47A4-B942-D6ECBFE3D39A}"/>
              </a:ext>
            </a:extLst>
          </p:cNvPr>
          <p:cNvSpPr>
            <a:spLocks noGrp="1"/>
          </p:cNvSpPr>
          <p:nvPr>
            <p:ph idx="1"/>
          </p:nvPr>
        </p:nvSpPr>
        <p:spPr/>
        <p:txBody>
          <a:bodyPr/>
          <a:lstStyle/>
          <a:p>
            <a:r>
              <a:rPr lang="en-US" b="1" dirty="0"/>
              <a:t>10:20 – 10:25</a:t>
            </a:r>
            <a:r>
              <a:rPr lang="en-US" dirty="0"/>
              <a:t> </a:t>
            </a:r>
            <a:r>
              <a:rPr lang="en-US" dirty="0">
                <a:sym typeface="Wingdings" panose="05000000000000000000" pitchFamily="2" charset="2"/>
              </a:rPr>
              <a:t> </a:t>
            </a:r>
            <a:r>
              <a:rPr lang="en-US" dirty="0"/>
              <a:t>Introductions</a:t>
            </a:r>
          </a:p>
          <a:p>
            <a:r>
              <a:rPr lang="en-US" b="1" dirty="0"/>
              <a:t>10:25 – 10:30</a:t>
            </a:r>
            <a:r>
              <a:rPr lang="en-US" dirty="0"/>
              <a:t> </a:t>
            </a:r>
            <a:r>
              <a:rPr lang="en-US" dirty="0">
                <a:sym typeface="Wingdings" panose="05000000000000000000" pitchFamily="2" charset="2"/>
              </a:rPr>
              <a:t> </a:t>
            </a:r>
            <a:r>
              <a:rPr lang="en-US" dirty="0"/>
              <a:t>Class norms</a:t>
            </a:r>
          </a:p>
          <a:p>
            <a:r>
              <a:rPr lang="en-US" b="1" dirty="0"/>
              <a:t>10:30 – 10:55</a:t>
            </a:r>
            <a:r>
              <a:rPr lang="en-US" dirty="0"/>
              <a:t> </a:t>
            </a:r>
            <a:r>
              <a:rPr lang="en-US" dirty="0">
                <a:sym typeface="Wingdings" panose="05000000000000000000" pitchFamily="2" charset="2"/>
              </a:rPr>
              <a:t> </a:t>
            </a:r>
            <a:r>
              <a:rPr lang="en-US" dirty="0"/>
              <a:t>Mindset exercise</a:t>
            </a:r>
          </a:p>
          <a:p>
            <a:r>
              <a:rPr lang="en-US" b="1" dirty="0"/>
              <a:t>10:55 – 11:05</a:t>
            </a:r>
            <a:r>
              <a:rPr lang="en-US" dirty="0"/>
              <a:t> </a:t>
            </a:r>
            <a:r>
              <a:rPr lang="en-US" dirty="0">
                <a:sym typeface="Wingdings" panose="05000000000000000000" pitchFamily="2" charset="2"/>
              </a:rPr>
              <a:t> Course design questions/input</a:t>
            </a:r>
          </a:p>
          <a:p>
            <a:r>
              <a:rPr lang="en-US" b="1" dirty="0">
                <a:sym typeface="Wingdings" panose="05000000000000000000" pitchFamily="2" charset="2"/>
              </a:rPr>
              <a:t>11:05 – 11:10</a:t>
            </a:r>
            <a:r>
              <a:rPr lang="en-US" dirty="0">
                <a:sym typeface="Wingdings" panose="05000000000000000000" pitchFamily="2" charset="2"/>
              </a:rPr>
              <a:t>  Wrap-up, next class</a:t>
            </a:r>
            <a:endParaRPr lang="en-US" dirty="0"/>
          </a:p>
        </p:txBody>
      </p:sp>
      <p:sp>
        <p:nvSpPr>
          <p:cNvPr id="4" name="Slide Number Placeholder 3">
            <a:extLst>
              <a:ext uri="{FF2B5EF4-FFF2-40B4-BE49-F238E27FC236}">
                <a16:creationId xmlns:a16="http://schemas.microsoft.com/office/drawing/2014/main" id="{C767BEE5-EFBD-4606-96C4-ECC67C9E9BBD}"/>
              </a:ext>
            </a:extLst>
          </p:cNvPr>
          <p:cNvSpPr>
            <a:spLocks noGrp="1"/>
          </p:cNvSpPr>
          <p:nvPr>
            <p:ph type="sldNum" sz="quarter" idx="12"/>
          </p:nvPr>
        </p:nvSpPr>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1897480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CD038-A04F-49B2-8189-AEA826344402}"/>
              </a:ext>
            </a:extLst>
          </p:cNvPr>
          <p:cNvSpPr>
            <a:spLocks noGrp="1"/>
          </p:cNvSpPr>
          <p:nvPr>
            <p:ph type="title"/>
          </p:nvPr>
        </p:nvSpPr>
        <p:spPr/>
        <p:txBody>
          <a:bodyPr/>
          <a:lstStyle/>
          <a:p>
            <a:r>
              <a:rPr lang="en-US" dirty="0"/>
              <a:t>Class Norms: Flipped Classroom</a:t>
            </a:r>
          </a:p>
        </p:txBody>
      </p:sp>
      <p:sp>
        <p:nvSpPr>
          <p:cNvPr id="3" name="Content Placeholder 2">
            <a:extLst>
              <a:ext uri="{FF2B5EF4-FFF2-40B4-BE49-F238E27FC236}">
                <a16:creationId xmlns:a16="http://schemas.microsoft.com/office/drawing/2014/main" id="{2C322A43-60F6-4EA5-9FC6-B38430A2E6D2}"/>
              </a:ext>
            </a:extLst>
          </p:cNvPr>
          <p:cNvSpPr>
            <a:spLocks noGrp="1"/>
          </p:cNvSpPr>
          <p:nvPr>
            <p:ph idx="1"/>
          </p:nvPr>
        </p:nvSpPr>
        <p:spPr/>
        <p:txBody>
          <a:bodyPr/>
          <a:lstStyle/>
          <a:p>
            <a:r>
              <a:rPr lang="en-US" b="1" dirty="0"/>
              <a:t>Step 1</a:t>
            </a:r>
            <a:r>
              <a:rPr lang="en-US" dirty="0"/>
              <a:t>: Watch the pre-recorded lecture posted to Canvas before class</a:t>
            </a:r>
          </a:p>
          <a:p>
            <a:pPr lvl="1"/>
            <a:r>
              <a:rPr lang="en-US" dirty="0"/>
              <a:t>No more than 50 minutes long, sometimes with exercises for you to do before class</a:t>
            </a:r>
          </a:p>
          <a:p>
            <a:r>
              <a:rPr lang="en-US" b="1" dirty="0"/>
              <a:t>Step 2</a:t>
            </a:r>
            <a:r>
              <a:rPr lang="en-US" dirty="0"/>
              <a:t>: Log in to Zoom from 10:20am – 11:10am on Mondays, Wednesdays, and Fridays</a:t>
            </a:r>
          </a:p>
          <a:p>
            <a:pPr lvl="1"/>
            <a:r>
              <a:rPr lang="en-US" dirty="0"/>
              <a:t>Using class time for activities, discussions, experiments, guest lectures</a:t>
            </a:r>
          </a:p>
          <a:p>
            <a:r>
              <a:rPr lang="en-US" b="1" dirty="0"/>
              <a:t>Step 3</a:t>
            </a:r>
            <a:r>
              <a:rPr lang="en-US" dirty="0"/>
              <a:t>: Complete assigned readings before Friday quiz</a:t>
            </a:r>
          </a:p>
          <a:p>
            <a:pPr lvl="1"/>
            <a:r>
              <a:rPr lang="en-US" dirty="0"/>
              <a:t>Quizzes are a low-stakes but extrinsic motivator for you to keep up with readings and lectures</a:t>
            </a:r>
          </a:p>
          <a:p>
            <a:pPr lvl="1"/>
            <a:endParaRPr lang="en-US" dirty="0"/>
          </a:p>
          <a:p>
            <a:r>
              <a:rPr lang="en-US" dirty="0"/>
              <a:t>“Doesn’t this mean we have to spend twice as much in lecture?”</a:t>
            </a:r>
          </a:p>
          <a:p>
            <a:pPr lvl="1"/>
            <a:r>
              <a:rPr lang="en-US" dirty="0"/>
              <a:t>No, it means you have fewer readings and we’re making the most of valuable class time together.</a:t>
            </a:r>
          </a:p>
          <a:p>
            <a:r>
              <a:rPr lang="en-US" dirty="0"/>
              <a:t>“What’s the point of watching pre-recorded lectures if I can’t ask questions?”</a:t>
            </a:r>
          </a:p>
          <a:p>
            <a:pPr lvl="1"/>
            <a:r>
              <a:rPr lang="en-US" dirty="0"/>
              <a:t>The in-class activities will be designed to explore questions, ideas, and skills from pre-recorded lectures.</a:t>
            </a:r>
          </a:p>
        </p:txBody>
      </p:sp>
      <p:sp>
        <p:nvSpPr>
          <p:cNvPr id="4" name="Slide Number Placeholder 3">
            <a:extLst>
              <a:ext uri="{FF2B5EF4-FFF2-40B4-BE49-F238E27FC236}">
                <a16:creationId xmlns:a16="http://schemas.microsoft.com/office/drawing/2014/main" id="{1F48270C-856E-40C3-BF4F-B31B820A4CF4}"/>
              </a:ext>
            </a:extLst>
          </p:cNvPr>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343404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305B-E8E2-4EFB-B51C-FF64DC3CCE81}"/>
              </a:ext>
            </a:extLst>
          </p:cNvPr>
          <p:cNvSpPr>
            <a:spLocks noGrp="1"/>
          </p:cNvSpPr>
          <p:nvPr>
            <p:ph type="title"/>
          </p:nvPr>
        </p:nvSpPr>
        <p:spPr/>
        <p:txBody>
          <a:bodyPr/>
          <a:lstStyle/>
          <a:p>
            <a:r>
              <a:rPr lang="en-US" dirty="0"/>
              <a:t>Course Design</a:t>
            </a:r>
          </a:p>
        </p:txBody>
      </p:sp>
      <p:sp>
        <p:nvSpPr>
          <p:cNvPr id="3" name="Content Placeholder 2">
            <a:extLst>
              <a:ext uri="{FF2B5EF4-FFF2-40B4-BE49-F238E27FC236}">
                <a16:creationId xmlns:a16="http://schemas.microsoft.com/office/drawing/2014/main" id="{93FE84A7-E77E-4377-BB59-78838B0DD2D4}"/>
              </a:ext>
            </a:extLst>
          </p:cNvPr>
          <p:cNvSpPr>
            <a:spLocks noGrp="1"/>
          </p:cNvSpPr>
          <p:nvPr>
            <p:ph idx="1"/>
          </p:nvPr>
        </p:nvSpPr>
        <p:spPr>
          <a:xfrm>
            <a:off x="818712" y="1796931"/>
            <a:ext cx="10554574" cy="4572000"/>
          </a:xfrm>
        </p:spPr>
        <p:txBody>
          <a:bodyPr>
            <a:normAutofit lnSpcReduction="10000"/>
          </a:bodyPr>
          <a:lstStyle/>
          <a:p>
            <a:r>
              <a:rPr lang="en-US" dirty="0"/>
              <a:t>Seven two-week modules about different kinds of data</a:t>
            </a:r>
          </a:p>
          <a:p>
            <a:pPr lvl="1"/>
            <a:r>
              <a:rPr lang="en-US" dirty="0"/>
              <a:t>Tabular, relational, temporal, spatial, dyadic, structured, and unstructured</a:t>
            </a:r>
          </a:p>
          <a:p>
            <a:pPr lvl="1"/>
            <a:r>
              <a:rPr lang="en-US" dirty="0"/>
              <a:t>First week – Fundamentals – “what, why, and how” of this kind of data</a:t>
            </a:r>
          </a:p>
          <a:p>
            <a:pPr lvl="1"/>
            <a:r>
              <a:rPr lang="en-US" dirty="0"/>
              <a:t>Second week – Applications – “who, where, and when” of this kind of data</a:t>
            </a:r>
          </a:p>
          <a:p>
            <a:pPr lvl="1"/>
            <a:endParaRPr lang="en-US" dirty="0"/>
          </a:p>
          <a:p>
            <a:r>
              <a:rPr lang="en-US" dirty="0"/>
              <a:t>Flipped and synchronous remote classroom</a:t>
            </a:r>
          </a:p>
          <a:p>
            <a:pPr lvl="1"/>
            <a:r>
              <a:rPr lang="en-US" dirty="0"/>
              <a:t>Pre-recorded lectures on Canvas should be watched before class</a:t>
            </a:r>
          </a:p>
          <a:p>
            <a:pPr lvl="1"/>
            <a:r>
              <a:rPr lang="en-US" dirty="0"/>
              <a:t>Meeting on Zoom Mondays, Wednesdays, Fridays, 10:20 – 11:10</a:t>
            </a:r>
          </a:p>
          <a:p>
            <a:pPr lvl="1"/>
            <a:r>
              <a:rPr lang="en-US" dirty="0"/>
              <a:t>Attendance is required, will be taken, and is part of your grade</a:t>
            </a:r>
          </a:p>
          <a:p>
            <a:pPr lvl="1"/>
            <a:endParaRPr lang="en-US" dirty="0"/>
          </a:p>
          <a:p>
            <a:r>
              <a:rPr lang="en-US" dirty="0"/>
              <a:t>Whatever we announce by Canvas or in lecture overrides the syllabus</a:t>
            </a:r>
          </a:p>
          <a:p>
            <a:pPr lvl="1"/>
            <a:endParaRPr lang="en-US" dirty="0"/>
          </a:p>
          <a:p>
            <a:r>
              <a:rPr lang="en-US" dirty="0"/>
              <a:t>Thanks to Professor </a:t>
            </a:r>
            <a:r>
              <a:rPr lang="en-US" dirty="0">
                <a:hlinkClick r:id="rId2"/>
              </a:rPr>
              <a:t>Danielle Albers Szafir</a:t>
            </a:r>
            <a:r>
              <a:rPr lang="en-US" dirty="0"/>
              <a:t> developing many materials from previous versions!</a:t>
            </a:r>
          </a:p>
        </p:txBody>
      </p:sp>
      <p:sp>
        <p:nvSpPr>
          <p:cNvPr id="4" name="Slide Number Placeholder 3">
            <a:extLst>
              <a:ext uri="{FF2B5EF4-FFF2-40B4-BE49-F238E27FC236}">
                <a16:creationId xmlns:a16="http://schemas.microsoft.com/office/drawing/2014/main" id="{D7494728-F5EE-49B0-A333-CC035754BC40}"/>
              </a:ext>
            </a:extLst>
          </p:cNvPr>
          <p:cNvSpPr>
            <a:spLocks noGrp="1"/>
          </p:cNvSpPr>
          <p:nvPr>
            <p:ph type="sldNum" sz="quarter" idx="12"/>
          </p:nvPr>
        </p:nvSpPr>
        <p:spPr/>
        <p:txBody>
          <a:bodyPr/>
          <a:lstStyle/>
          <a:p>
            <a:fld id="{D57F1E4F-1CFF-5643-939E-217C01CDF565}" type="slidenum">
              <a:rPr lang="en-US" smtClean="0"/>
              <a:pPr/>
              <a:t>5</a:t>
            </a:fld>
            <a:endParaRPr lang="en-US" dirty="0"/>
          </a:p>
        </p:txBody>
      </p:sp>
      <p:grpSp>
        <p:nvGrpSpPr>
          <p:cNvPr id="5" name="Group 4">
            <a:extLst>
              <a:ext uri="{FF2B5EF4-FFF2-40B4-BE49-F238E27FC236}">
                <a16:creationId xmlns:a16="http://schemas.microsoft.com/office/drawing/2014/main" id="{7F37D812-9D25-4CAA-BB6E-A3EF87FF928D}"/>
              </a:ext>
            </a:extLst>
          </p:cNvPr>
          <p:cNvGrpSpPr/>
          <p:nvPr/>
        </p:nvGrpSpPr>
        <p:grpSpPr>
          <a:xfrm>
            <a:off x="8968838" y="2254131"/>
            <a:ext cx="2766739" cy="2743200"/>
            <a:chOff x="8968838" y="2254131"/>
            <a:chExt cx="2766739" cy="2743200"/>
          </a:xfrm>
        </p:grpSpPr>
        <p:pic>
          <p:nvPicPr>
            <p:cNvPr id="6" name="Graphic 5" descr="Table">
              <a:extLst>
                <a:ext uri="{FF2B5EF4-FFF2-40B4-BE49-F238E27FC236}">
                  <a16:creationId xmlns:a16="http://schemas.microsoft.com/office/drawing/2014/main" id="{943CDC1D-3CD1-491D-AD25-7CA7C4BB69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8844" y="2254131"/>
              <a:ext cx="914400" cy="914400"/>
            </a:xfrm>
            <a:prstGeom prst="rect">
              <a:avLst/>
            </a:prstGeom>
          </p:spPr>
        </p:pic>
        <p:pic>
          <p:nvPicPr>
            <p:cNvPr id="8" name="Graphic 7" descr="Database">
              <a:extLst>
                <a:ext uri="{FF2B5EF4-FFF2-40B4-BE49-F238E27FC236}">
                  <a16:creationId xmlns:a16="http://schemas.microsoft.com/office/drawing/2014/main" id="{4EB4F8A0-D568-40EA-8A79-23A6666149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63977" y="2254131"/>
              <a:ext cx="914400" cy="914400"/>
            </a:xfrm>
            <a:prstGeom prst="rect">
              <a:avLst/>
            </a:prstGeom>
          </p:spPr>
        </p:pic>
        <p:pic>
          <p:nvPicPr>
            <p:cNvPr id="10" name="Graphic 9" descr="Barcode">
              <a:extLst>
                <a:ext uri="{FF2B5EF4-FFF2-40B4-BE49-F238E27FC236}">
                  <a16:creationId xmlns:a16="http://schemas.microsoft.com/office/drawing/2014/main" id="{70E9F1AA-38F7-4AC6-A800-EA09FE48B1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49577" y="4082931"/>
              <a:ext cx="914400" cy="914400"/>
            </a:xfrm>
            <a:prstGeom prst="rect">
              <a:avLst/>
            </a:prstGeom>
          </p:spPr>
        </p:pic>
        <p:pic>
          <p:nvPicPr>
            <p:cNvPr id="12" name="Graphic 11" descr="Document">
              <a:extLst>
                <a:ext uri="{FF2B5EF4-FFF2-40B4-BE49-F238E27FC236}">
                  <a16:creationId xmlns:a16="http://schemas.microsoft.com/office/drawing/2014/main" id="{3A19A71F-FC12-401F-8BF2-732D1E3780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63977" y="4082931"/>
              <a:ext cx="914400" cy="914400"/>
            </a:xfrm>
            <a:prstGeom prst="rect">
              <a:avLst/>
            </a:prstGeom>
          </p:spPr>
        </p:pic>
        <p:pic>
          <p:nvPicPr>
            <p:cNvPr id="14" name="Graphic 13" descr="Map with pin">
              <a:extLst>
                <a:ext uri="{FF2B5EF4-FFF2-40B4-BE49-F238E27FC236}">
                  <a16:creationId xmlns:a16="http://schemas.microsoft.com/office/drawing/2014/main" id="{5C56E5EC-FA10-49AE-BEBA-93E0F2F0EE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83238" y="3168531"/>
              <a:ext cx="914400" cy="914400"/>
            </a:xfrm>
            <a:prstGeom prst="rect">
              <a:avLst/>
            </a:prstGeom>
          </p:spPr>
        </p:pic>
        <p:pic>
          <p:nvPicPr>
            <p:cNvPr id="18" name="Graphic 17" descr="Network">
              <a:extLst>
                <a:ext uri="{FF2B5EF4-FFF2-40B4-BE49-F238E27FC236}">
                  <a16:creationId xmlns:a16="http://schemas.microsoft.com/office/drawing/2014/main" id="{FFC51616-7600-45B4-8522-C3A9AA366E6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21177" y="3168531"/>
              <a:ext cx="914400" cy="914400"/>
            </a:xfrm>
            <a:prstGeom prst="rect">
              <a:avLst/>
            </a:prstGeom>
          </p:spPr>
        </p:pic>
        <p:pic>
          <p:nvPicPr>
            <p:cNvPr id="22" name="Graphic 21" descr="Hourglass Full">
              <a:extLst>
                <a:ext uri="{FF2B5EF4-FFF2-40B4-BE49-F238E27FC236}">
                  <a16:creationId xmlns:a16="http://schemas.microsoft.com/office/drawing/2014/main" id="{B40DB4C9-1EC5-449E-8D15-C5B835F300A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68838" y="3168531"/>
              <a:ext cx="914400" cy="914400"/>
            </a:xfrm>
            <a:prstGeom prst="rect">
              <a:avLst/>
            </a:prstGeom>
          </p:spPr>
        </p:pic>
      </p:grpSp>
    </p:spTree>
    <p:extLst>
      <p:ext uri="{BB962C8B-B14F-4D97-AF65-F5344CB8AC3E}">
        <p14:creationId xmlns:p14="http://schemas.microsoft.com/office/powerpoint/2010/main" val="34343881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B1C0A-B7BA-476D-AD17-98D65150AE3E}"/>
              </a:ext>
            </a:extLst>
          </p:cNvPr>
          <p:cNvSpPr>
            <a:spLocks noGrp="1"/>
          </p:cNvSpPr>
          <p:nvPr>
            <p:ph type="title"/>
          </p:nvPr>
        </p:nvSpPr>
        <p:spPr/>
        <p:txBody>
          <a:bodyPr/>
          <a:lstStyle/>
          <a:p>
            <a:r>
              <a:rPr lang="en-US" dirty="0"/>
              <a:t>Class Norms: Zoom Etiquette</a:t>
            </a:r>
          </a:p>
        </p:txBody>
      </p:sp>
      <p:sp>
        <p:nvSpPr>
          <p:cNvPr id="6" name="Content Placeholder 5">
            <a:extLst>
              <a:ext uri="{FF2B5EF4-FFF2-40B4-BE49-F238E27FC236}">
                <a16:creationId xmlns:a16="http://schemas.microsoft.com/office/drawing/2014/main" id="{7608346F-B147-4A2A-939C-1E4CDEABB91C}"/>
              </a:ext>
            </a:extLst>
          </p:cNvPr>
          <p:cNvSpPr>
            <a:spLocks noGrp="1"/>
          </p:cNvSpPr>
          <p:nvPr>
            <p:ph idx="1"/>
          </p:nvPr>
        </p:nvSpPr>
        <p:spPr/>
        <p:txBody>
          <a:bodyPr/>
          <a:lstStyle/>
          <a:p>
            <a:r>
              <a:rPr lang="en-US" dirty="0"/>
              <a:t>Neither Dr. Handler nor Dr. Keegan taught in Spring 2020, so this is our first remote class</a:t>
            </a:r>
          </a:p>
          <a:p>
            <a:r>
              <a:rPr lang="en-US" dirty="0"/>
              <a:t>Zoom meeting for each class will be recorded and posted to Canvas</a:t>
            </a:r>
          </a:p>
          <a:p>
            <a:r>
              <a:rPr lang="en-US" dirty="0"/>
              <a:t>Participants will be muted by default and should use “Raise Hand” to be called on</a:t>
            </a:r>
          </a:p>
          <a:p>
            <a:r>
              <a:rPr lang="en-US" dirty="0"/>
              <a:t>Video should be on, please have non-distracting clothes and background</a:t>
            </a:r>
          </a:p>
          <a:p>
            <a:r>
              <a:rPr lang="en-US" dirty="0"/>
              <a:t>Context switching (Zoom ⟷ Jupyter) will be necessary, but please no background browsing</a:t>
            </a:r>
          </a:p>
          <a:p>
            <a:r>
              <a:rPr lang="en-US" dirty="0"/>
              <a:t>Use public chat for questions and comments, but don’t use private chat for side conversations</a:t>
            </a:r>
          </a:p>
          <a:p>
            <a:r>
              <a:rPr lang="en-US" dirty="0"/>
              <a:t>We will experiment with breakout rooms, whiteboard, annotate, polling and other functions</a:t>
            </a:r>
          </a:p>
          <a:p>
            <a:r>
              <a:rPr lang="en-US" dirty="0"/>
              <a:t>Disruptive behavior will get a single warning before being kicked and losing day’s participation</a:t>
            </a:r>
          </a:p>
        </p:txBody>
      </p:sp>
      <p:sp>
        <p:nvSpPr>
          <p:cNvPr id="4" name="Slide Number Placeholder 3">
            <a:extLst>
              <a:ext uri="{FF2B5EF4-FFF2-40B4-BE49-F238E27FC236}">
                <a16:creationId xmlns:a16="http://schemas.microsoft.com/office/drawing/2014/main" id="{7275DB00-43F0-405A-B278-93B9526D91EA}"/>
              </a:ext>
            </a:extLst>
          </p:cNvPr>
          <p:cNvSpPr>
            <a:spLocks noGrp="1"/>
          </p:cNvSpPr>
          <p:nvPr>
            <p:ph type="sldNum" sz="quarter" idx="12"/>
          </p:nvPr>
        </p:nvSpPr>
        <p:spPr/>
        <p:txBody>
          <a:bodyPr/>
          <a:lstStyle/>
          <a:p>
            <a:fld id="{D57F1E4F-1CFF-5643-939E-217C01CDF565}" type="slidenum">
              <a:rPr lang="en-US" smtClean="0"/>
              <a:pPr/>
              <a:t>59</a:t>
            </a:fld>
            <a:endParaRPr lang="en-US" dirty="0"/>
          </a:p>
        </p:txBody>
      </p:sp>
      <p:sp>
        <p:nvSpPr>
          <p:cNvPr id="7" name="Rectangle 6">
            <a:extLst>
              <a:ext uri="{FF2B5EF4-FFF2-40B4-BE49-F238E27FC236}">
                <a16:creationId xmlns:a16="http://schemas.microsoft.com/office/drawing/2014/main" id="{F0681BEB-C05C-4273-B3FB-C9329F827CBC}"/>
              </a:ext>
            </a:extLst>
          </p:cNvPr>
          <p:cNvSpPr/>
          <p:nvPr/>
        </p:nvSpPr>
        <p:spPr>
          <a:xfrm>
            <a:off x="1066800" y="5669315"/>
            <a:ext cx="10058400" cy="646331"/>
          </a:xfrm>
          <a:prstGeom prst="rect">
            <a:avLst/>
          </a:prstGeom>
          <a:solidFill>
            <a:srgbClr val="CFB87C"/>
          </a:solidFill>
          <a:ln w="38100">
            <a:solidFill>
              <a:srgbClr val="CFB87C"/>
            </a:solidFill>
          </a:ln>
        </p:spPr>
        <p:txBody>
          <a:bodyPr anchor="ctr" anchorCtr="0">
            <a:noAutofit/>
          </a:bodyPr>
          <a:lstStyle/>
          <a:p>
            <a:pPr algn="ctr"/>
            <a:r>
              <a:rPr lang="en-US" b="1" dirty="0"/>
              <a:t>What are other norms and lessons to incorporate from your experiences in other classes?</a:t>
            </a:r>
          </a:p>
        </p:txBody>
      </p:sp>
    </p:spTree>
    <p:extLst>
      <p:ext uri="{BB962C8B-B14F-4D97-AF65-F5344CB8AC3E}">
        <p14:creationId xmlns:p14="http://schemas.microsoft.com/office/powerpoint/2010/main" val="317661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49FAE-BDA2-8A4F-A9FD-EB344C36AB8F}"/>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E9572587-2FB5-9148-A7D7-723CC8C699D5}"/>
              </a:ext>
            </a:extLst>
          </p:cNvPr>
          <p:cNvSpPr>
            <a:spLocks noGrp="1"/>
          </p:cNvSpPr>
          <p:nvPr>
            <p:ph idx="1"/>
          </p:nvPr>
        </p:nvSpPr>
        <p:spPr/>
        <p:txBody>
          <a:bodyPr/>
          <a:lstStyle/>
          <a:p>
            <a:r>
              <a:rPr lang="en-US" dirty="0"/>
              <a:t>We’ll do approximately a third of a class each day this week</a:t>
            </a:r>
          </a:p>
          <a:p>
            <a:endParaRPr lang="en-US" dirty="0"/>
          </a:p>
          <a:p>
            <a:r>
              <a:rPr lang="en-US" dirty="0"/>
              <a:t>Name</a:t>
            </a:r>
          </a:p>
          <a:p>
            <a:r>
              <a:rPr lang="en-US" dirty="0"/>
              <a:t>Year</a:t>
            </a:r>
          </a:p>
          <a:p>
            <a:r>
              <a:rPr lang="en-US" dirty="0"/>
              <a:t>Major(s) and minor(s)</a:t>
            </a:r>
          </a:p>
          <a:p>
            <a:r>
              <a:rPr lang="en-US" dirty="0"/>
              <a:t>Greatest achievement since spring semester</a:t>
            </a:r>
          </a:p>
          <a:p>
            <a:r>
              <a:rPr lang="en-US" dirty="0"/>
              <a:t>Career interests</a:t>
            </a:r>
          </a:p>
        </p:txBody>
      </p:sp>
      <p:sp>
        <p:nvSpPr>
          <p:cNvPr id="4" name="Slide Number Placeholder 3">
            <a:extLst>
              <a:ext uri="{FF2B5EF4-FFF2-40B4-BE49-F238E27FC236}">
                <a16:creationId xmlns:a16="http://schemas.microsoft.com/office/drawing/2014/main" id="{9DC212D7-856D-6342-9DF2-7ABE4F846F9F}"/>
              </a:ext>
            </a:extLst>
          </p:cNvPr>
          <p:cNvSpPr>
            <a:spLocks noGrp="1"/>
          </p:cNvSpPr>
          <p:nvPr>
            <p:ph type="sldNum" sz="quarter" idx="12"/>
          </p:nvPr>
        </p:nvSpPr>
        <p:spPr/>
        <p:txBody>
          <a:bodyPr/>
          <a:lstStyle/>
          <a:p>
            <a:fld id="{D57F1E4F-1CFF-5643-939E-217C01CDF565}" type="slidenum">
              <a:rPr lang="en-US" smtClean="0"/>
              <a:pPr/>
              <a:t>60</a:t>
            </a:fld>
            <a:endParaRPr lang="en-US" dirty="0"/>
          </a:p>
        </p:txBody>
      </p:sp>
    </p:spTree>
    <p:extLst>
      <p:ext uri="{BB962C8B-B14F-4D97-AF65-F5344CB8AC3E}">
        <p14:creationId xmlns:p14="http://schemas.microsoft.com/office/powerpoint/2010/main" val="16502014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7BC6E2-1E38-487A-91E7-75319CBE9967}"/>
              </a:ext>
            </a:extLst>
          </p:cNvPr>
          <p:cNvPicPr>
            <a:picLocks noChangeAspect="1"/>
          </p:cNvPicPr>
          <p:nvPr/>
        </p:nvPicPr>
        <p:blipFill>
          <a:blip r:embed="rId2"/>
          <a:stretch>
            <a:fillRect/>
          </a:stretch>
        </p:blipFill>
        <p:spPr>
          <a:xfrm>
            <a:off x="2357438" y="1719643"/>
            <a:ext cx="7477125" cy="4505325"/>
          </a:xfrm>
          <a:prstGeom prst="rect">
            <a:avLst/>
          </a:prstGeom>
        </p:spPr>
      </p:pic>
      <p:sp>
        <p:nvSpPr>
          <p:cNvPr id="2" name="Title 1">
            <a:extLst>
              <a:ext uri="{FF2B5EF4-FFF2-40B4-BE49-F238E27FC236}">
                <a16:creationId xmlns:a16="http://schemas.microsoft.com/office/drawing/2014/main" id="{28CBF89B-3ACF-C044-9E93-A105B68C9F92}"/>
              </a:ext>
            </a:extLst>
          </p:cNvPr>
          <p:cNvSpPr>
            <a:spLocks noGrp="1"/>
          </p:cNvSpPr>
          <p:nvPr>
            <p:ph type="title"/>
          </p:nvPr>
        </p:nvSpPr>
        <p:spPr/>
        <p:txBody>
          <a:bodyPr/>
          <a:lstStyle/>
          <a:p>
            <a:r>
              <a:rPr lang="en-US" dirty="0"/>
              <a:t>Course overview</a:t>
            </a:r>
          </a:p>
        </p:txBody>
      </p:sp>
      <p:sp>
        <p:nvSpPr>
          <p:cNvPr id="4" name="Slide Number Placeholder 3">
            <a:extLst>
              <a:ext uri="{FF2B5EF4-FFF2-40B4-BE49-F238E27FC236}">
                <a16:creationId xmlns:a16="http://schemas.microsoft.com/office/drawing/2014/main" id="{AB7AF894-C304-0241-98F7-D885E5FC62E9}"/>
              </a:ext>
            </a:extLst>
          </p:cNvPr>
          <p:cNvSpPr>
            <a:spLocks noGrp="1"/>
          </p:cNvSpPr>
          <p:nvPr>
            <p:ph type="sldNum" sz="quarter" idx="12"/>
          </p:nvPr>
        </p:nvSpPr>
        <p:spPr/>
        <p:txBody>
          <a:bodyPr/>
          <a:lstStyle/>
          <a:p>
            <a:fld id="{D57F1E4F-1CFF-5643-939E-217C01CDF565}" type="slidenum">
              <a:rPr lang="en-US" smtClean="0"/>
              <a:pPr/>
              <a:t>61</a:t>
            </a:fld>
            <a:endParaRPr lang="en-US" dirty="0"/>
          </a:p>
        </p:txBody>
      </p:sp>
      <p:pic>
        <p:nvPicPr>
          <p:cNvPr id="9" name="Graphic 8" descr="Table">
            <a:extLst>
              <a:ext uri="{FF2B5EF4-FFF2-40B4-BE49-F238E27FC236}">
                <a16:creationId xmlns:a16="http://schemas.microsoft.com/office/drawing/2014/main" id="{762EA9DB-C406-48E6-A42A-C034D0968A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2279" y="2428495"/>
            <a:ext cx="457200" cy="457200"/>
          </a:xfrm>
          <a:prstGeom prst="rect">
            <a:avLst/>
          </a:prstGeom>
        </p:spPr>
      </p:pic>
      <p:pic>
        <p:nvPicPr>
          <p:cNvPr id="10" name="Graphic 9" descr="Database">
            <a:extLst>
              <a:ext uri="{FF2B5EF4-FFF2-40B4-BE49-F238E27FC236}">
                <a16:creationId xmlns:a16="http://schemas.microsoft.com/office/drawing/2014/main" id="{EF6EBF88-8E11-434D-909A-9E29A62F3C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52279" y="2981917"/>
            <a:ext cx="457200" cy="457200"/>
          </a:xfrm>
          <a:prstGeom prst="rect">
            <a:avLst/>
          </a:prstGeom>
        </p:spPr>
      </p:pic>
      <p:pic>
        <p:nvPicPr>
          <p:cNvPr id="11" name="Graphic 10" descr="Barcode">
            <a:extLst>
              <a:ext uri="{FF2B5EF4-FFF2-40B4-BE49-F238E27FC236}">
                <a16:creationId xmlns:a16="http://schemas.microsoft.com/office/drawing/2014/main" id="{0595EA22-F600-4B9D-AF39-B120ADDDB8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52279" y="5092282"/>
            <a:ext cx="457200" cy="457200"/>
          </a:xfrm>
          <a:prstGeom prst="rect">
            <a:avLst/>
          </a:prstGeom>
        </p:spPr>
      </p:pic>
      <p:pic>
        <p:nvPicPr>
          <p:cNvPr id="12" name="Graphic 11" descr="Document">
            <a:extLst>
              <a:ext uri="{FF2B5EF4-FFF2-40B4-BE49-F238E27FC236}">
                <a16:creationId xmlns:a16="http://schemas.microsoft.com/office/drawing/2014/main" id="{133FF440-4EA9-4001-9B75-8C0E622E16F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52279" y="5658625"/>
            <a:ext cx="457200" cy="457200"/>
          </a:xfrm>
          <a:prstGeom prst="rect">
            <a:avLst/>
          </a:prstGeom>
        </p:spPr>
      </p:pic>
      <p:pic>
        <p:nvPicPr>
          <p:cNvPr id="13" name="Graphic 12" descr="Map with pin">
            <a:extLst>
              <a:ext uri="{FF2B5EF4-FFF2-40B4-BE49-F238E27FC236}">
                <a16:creationId xmlns:a16="http://schemas.microsoft.com/office/drawing/2014/main" id="{A9064995-69E1-4B7E-B688-CFAE2ADB10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52279" y="4030639"/>
            <a:ext cx="457200" cy="457200"/>
          </a:xfrm>
          <a:prstGeom prst="rect">
            <a:avLst/>
          </a:prstGeom>
        </p:spPr>
      </p:pic>
      <p:pic>
        <p:nvPicPr>
          <p:cNvPr id="14" name="Graphic 13" descr="Network">
            <a:extLst>
              <a:ext uri="{FF2B5EF4-FFF2-40B4-BE49-F238E27FC236}">
                <a16:creationId xmlns:a16="http://schemas.microsoft.com/office/drawing/2014/main" id="{C4CE85BD-6BA1-4675-8AFE-11E67CE3734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852279" y="4596982"/>
            <a:ext cx="457200" cy="457200"/>
          </a:xfrm>
          <a:prstGeom prst="rect">
            <a:avLst/>
          </a:prstGeom>
        </p:spPr>
      </p:pic>
      <p:pic>
        <p:nvPicPr>
          <p:cNvPr id="15" name="Graphic 14" descr="Hourglass Full">
            <a:extLst>
              <a:ext uri="{FF2B5EF4-FFF2-40B4-BE49-F238E27FC236}">
                <a16:creationId xmlns:a16="http://schemas.microsoft.com/office/drawing/2014/main" id="{95427B57-09C4-4EC1-B492-86192838C18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52279" y="3535339"/>
            <a:ext cx="457200" cy="457200"/>
          </a:xfrm>
          <a:prstGeom prst="rect">
            <a:avLst/>
          </a:prstGeom>
        </p:spPr>
      </p:pic>
      <p:sp>
        <p:nvSpPr>
          <p:cNvPr id="16" name="Speech Bubble: Rectangle with Corners Rounded 15">
            <a:extLst>
              <a:ext uri="{FF2B5EF4-FFF2-40B4-BE49-F238E27FC236}">
                <a16:creationId xmlns:a16="http://schemas.microsoft.com/office/drawing/2014/main" id="{05F21D54-35EF-4023-91B6-782335912C21}"/>
              </a:ext>
            </a:extLst>
          </p:cNvPr>
          <p:cNvSpPr/>
          <p:nvPr/>
        </p:nvSpPr>
        <p:spPr>
          <a:xfrm>
            <a:off x="182880" y="3347400"/>
            <a:ext cx="1994476" cy="2325624"/>
          </a:xfrm>
          <a:prstGeom prst="wedgeRoundRectCallout">
            <a:avLst>
              <a:gd name="adj1" fmla="val 71089"/>
              <a:gd name="adj2" fmla="val 517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a:t>
            </a:r>
          </a:p>
          <a:p>
            <a:pPr algn="ctr"/>
            <a:r>
              <a:rPr lang="en-US" sz="2400" b="1" u="sng" dirty="0"/>
              <a:t>will be</a:t>
            </a:r>
            <a:r>
              <a:rPr lang="en-US" sz="2400" dirty="0"/>
              <a:t> </a:t>
            </a:r>
          </a:p>
          <a:p>
            <a:pPr algn="ctr"/>
            <a:r>
              <a:rPr lang="en-US" dirty="0"/>
              <a:t>class on the Monday and Wednesday of Thanksgiving week</a:t>
            </a:r>
          </a:p>
        </p:txBody>
      </p:sp>
    </p:spTree>
    <p:extLst>
      <p:ext uri="{BB962C8B-B14F-4D97-AF65-F5344CB8AC3E}">
        <p14:creationId xmlns:p14="http://schemas.microsoft.com/office/powerpoint/2010/main" val="6816643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3F665-85CC-4A45-B32C-43C35BF2EC80}"/>
              </a:ext>
            </a:extLst>
          </p:cNvPr>
          <p:cNvSpPr>
            <a:spLocks noGrp="1"/>
          </p:cNvSpPr>
          <p:nvPr>
            <p:ph type="title"/>
          </p:nvPr>
        </p:nvSpPr>
        <p:spPr/>
        <p:txBody>
          <a:bodyPr/>
          <a:lstStyle/>
          <a:p>
            <a:r>
              <a:rPr lang="en-US" dirty="0"/>
              <a:t>Readings</a:t>
            </a:r>
          </a:p>
        </p:txBody>
      </p:sp>
      <p:sp>
        <p:nvSpPr>
          <p:cNvPr id="3" name="Content Placeholder 2">
            <a:extLst>
              <a:ext uri="{FF2B5EF4-FFF2-40B4-BE49-F238E27FC236}">
                <a16:creationId xmlns:a16="http://schemas.microsoft.com/office/drawing/2014/main" id="{86CE4497-F67B-47D8-9B2F-287AAD0CCAB2}"/>
              </a:ext>
            </a:extLst>
          </p:cNvPr>
          <p:cNvSpPr>
            <a:spLocks noGrp="1"/>
          </p:cNvSpPr>
          <p:nvPr>
            <p:ph idx="1"/>
          </p:nvPr>
        </p:nvSpPr>
        <p:spPr/>
        <p:txBody>
          <a:bodyPr>
            <a:normAutofit/>
          </a:bodyPr>
          <a:lstStyle/>
          <a:p>
            <a:r>
              <a:rPr lang="en-US" b="1" dirty="0"/>
              <a:t>Required</a:t>
            </a:r>
            <a:r>
              <a:rPr lang="en-US" dirty="0"/>
              <a:t> – expect to be on a quiz</a:t>
            </a:r>
          </a:p>
          <a:p>
            <a:pPr lvl="1"/>
            <a:r>
              <a:rPr lang="en-US" dirty="0"/>
              <a:t>PDFs of full books on Canvas – these are </a:t>
            </a:r>
            <a:r>
              <a:rPr lang="en-US" u="sng" dirty="0"/>
              <a:t>very short</a:t>
            </a:r>
            <a:r>
              <a:rPr lang="en-US" dirty="0"/>
              <a:t> blog-length chapters. </a:t>
            </a:r>
          </a:p>
          <a:p>
            <a:pPr lvl="1"/>
            <a:r>
              <a:rPr lang="en-US" dirty="0"/>
              <a:t>Leek, J. (2015). </a:t>
            </a:r>
            <a:r>
              <a:rPr lang="en-US" i="1" dirty="0"/>
              <a:t>The Elements of Data Analytic Style</a:t>
            </a:r>
            <a:r>
              <a:rPr lang="en-US" dirty="0"/>
              <a:t>. Chapters 1, 2. </a:t>
            </a:r>
          </a:p>
          <a:p>
            <a:pPr lvl="1"/>
            <a:r>
              <a:rPr lang="en-US" dirty="0"/>
              <a:t>Peng, R.D. &amp; Matsui, E. (2018). </a:t>
            </a:r>
            <a:r>
              <a:rPr lang="en-US" i="1" dirty="0"/>
              <a:t>The Art of Data Science</a:t>
            </a:r>
            <a:r>
              <a:rPr lang="en-US" dirty="0"/>
              <a:t>. Chapters 1, 2, 3.</a:t>
            </a:r>
          </a:p>
          <a:p>
            <a:pPr lvl="1"/>
            <a:r>
              <a:rPr lang="en-US" dirty="0" err="1">
                <a:sym typeface="Wingdings" pitchFamily="2" charset="2"/>
              </a:rPr>
              <a:t>Wilcom</a:t>
            </a:r>
            <a:r>
              <a:rPr lang="en-US" dirty="0">
                <a:sym typeface="Wingdings" pitchFamily="2" charset="2"/>
              </a:rPr>
              <a:t>, “A Beginner’s Guide to Using Developer Documentation Like a Pro.”</a:t>
            </a:r>
            <a:endParaRPr lang="en-US" dirty="0"/>
          </a:p>
          <a:p>
            <a:r>
              <a:rPr lang="en-US" b="1" dirty="0"/>
              <a:t>Optional</a:t>
            </a:r>
            <a:r>
              <a:rPr lang="en-US" dirty="0"/>
              <a:t> – won’t be on a quiz but may be a part of lecture, class, notebooks, </a:t>
            </a:r>
            <a:r>
              <a:rPr lang="en-US" i="1" dirty="0"/>
              <a:t>etc</a:t>
            </a:r>
            <a:r>
              <a:rPr lang="en-US" dirty="0"/>
              <a:t>.</a:t>
            </a:r>
          </a:p>
          <a:p>
            <a:pPr lvl="1"/>
            <a:r>
              <a:rPr lang="en-US" dirty="0"/>
              <a:t>Tukey, J.W. (1962). “The Future of Data Analysis.” </a:t>
            </a:r>
            <a:r>
              <a:rPr lang="en-US" i="1" dirty="0"/>
              <a:t>Annals of Mathematical Statistics</a:t>
            </a:r>
            <a:r>
              <a:rPr lang="en-US" dirty="0"/>
              <a:t>.</a:t>
            </a:r>
          </a:p>
          <a:p>
            <a:pPr lvl="1"/>
            <a:r>
              <a:rPr lang="en-US" dirty="0"/>
              <a:t>Cleveland, W.S. (2001). “Data science: An action plan for expanding the technical areas of the field of statistics.” </a:t>
            </a:r>
            <a:r>
              <a:rPr lang="en-US" i="1" dirty="0"/>
              <a:t>International Statistical Review</a:t>
            </a:r>
            <a:r>
              <a:rPr lang="en-US" dirty="0"/>
              <a:t>.</a:t>
            </a:r>
          </a:p>
          <a:p>
            <a:pPr lvl="1"/>
            <a:r>
              <a:rPr lang="en-US" dirty="0"/>
              <a:t>Tufte, E. (2016). “</a:t>
            </a:r>
            <a:r>
              <a:rPr lang="en-US" dirty="0">
                <a:hlinkClick r:id="rId3"/>
              </a:rPr>
              <a:t>The Future of Data Analysis</a:t>
            </a:r>
            <a:r>
              <a:rPr lang="en-US" dirty="0"/>
              <a:t>.” </a:t>
            </a:r>
            <a:r>
              <a:rPr lang="en-US" i="1" dirty="0"/>
              <a:t>Microsoft Machine Learning &amp; Data Science Summit</a:t>
            </a:r>
            <a:r>
              <a:rPr lang="en-US" dirty="0"/>
              <a:t>.</a:t>
            </a:r>
          </a:p>
          <a:p>
            <a:pPr lvl="1"/>
            <a:r>
              <a:rPr lang="en-US" dirty="0" err="1"/>
              <a:t>Donoho</a:t>
            </a:r>
            <a:r>
              <a:rPr lang="en-US" dirty="0"/>
              <a:t>, D. (2017). “50 Years of Data Science.” </a:t>
            </a:r>
            <a:r>
              <a:rPr lang="en-US" i="1" dirty="0"/>
              <a:t>J. of Computational and Graphical Statistics</a:t>
            </a:r>
            <a:r>
              <a:rPr lang="en-US" dirty="0"/>
              <a:t>.</a:t>
            </a:r>
          </a:p>
          <a:p>
            <a:pPr lvl="1"/>
            <a:r>
              <a:rPr lang="en-US" dirty="0"/>
              <a:t>McNichol, D. (2017). “</a:t>
            </a:r>
            <a:r>
              <a:rPr lang="en-US" dirty="0">
                <a:hlinkClick r:id="rId4"/>
              </a:rPr>
              <a:t>The Many Futures of Data Analysis</a:t>
            </a:r>
            <a:r>
              <a:rPr lang="en-US" dirty="0"/>
              <a:t>.” </a:t>
            </a:r>
            <a:r>
              <a:rPr lang="en-US" i="1" dirty="0"/>
              <a:t>Towards Data Science</a:t>
            </a:r>
            <a:r>
              <a:rPr lang="en-US" dirty="0"/>
              <a:t>.</a:t>
            </a:r>
          </a:p>
        </p:txBody>
      </p:sp>
      <p:sp>
        <p:nvSpPr>
          <p:cNvPr id="4" name="Slide Number Placeholder 3">
            <a:extLst>
              <a:ext uri="{FF2B5EF4-FFF2-40B4-BE49-F238E27FC236}">
                <a16:creationId xmlns:a16="http://schemas.microsoft.com/office/drawing/2014/main" id="{E0F625FA-5CD4-41A3-BBAB-75E2D7DDDA5A}"/>
              </a:ext>
            </a:extLst>
          </p:cNvPr>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16727019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32DAD9-FC2F-4862-83FE-D51859F95D29}"/>
              </a:ext>
            </a:extLst>
          </p:cNvPr>
          <p:cNvSpPr>
            <a:spLocks noGrp="1"/>
          </p:cNvSpPr>
          <p:nvPr>
            <p:ph type="title"/>
          </p:nvPr>
        </p:nvSpPr>
        <p:spPr/>
        <p:txBody>
          <a:bodyPr/>
          <a:lstStyle/>
          <a:p>
            <a:r>
              <a:rPr lang="en-US" dirty="0"/>
              <a:t>Data-centered </a:t>
            </a:r>
            <a:r>
              <a:rPr lang="en-US" i="1" dirty="0"/>
              <a:t>vs</a:t>
            </a:r>
            <a:r>
              <a:rPr lang="en-US" dirty="0"/>
              <a:t>. Human-centered </a:t>
            </a:r>
          </a:p>
        </p:txBody>
      </p:sp>
      <p:sp>
        <p:nvSpPr>
          <p:cNvPr id="6" name="Content Placeholder 5">
            <a:extLst>
              <a:ext uri="{FF2B5EF4-FFF2-40B4-BE49-F238E27FC236}">
                <a16:creationId xmlns:a16="http://schemas.microsoft.com/office/drawing/2014/main" id="{DA5DC4FB-69B0-4B8C-91DB-F5772D66714E}"/>
              </a:ext>
            </a:extLst>
          </p:cNvPr>
          <p:cNvSpPr>
            <a:spLocks noGrp="1"/>
          </p:cNvSpPr>
          <p:nvPr>
            <p:ph idx="1"/>
          </p:nvPr>
        </p:nvSpPr>
        <p:spPr/>
        <p:txBody>
          <a:bodyPr/>
          <a:lstStyle/>
          <a:p>
            <a:r>
              <a:rPr lang="en-US" dirty="0"/>
              <a:t>Do you care more about the data or the people?</a:t>
            </a:r>
          </a:p>
          <a:p>
            <a:endParaRPr lang="en-US" b="1" dirty="0"/>
          </a:p>
          <a:p>
            <a:endParaRPr lang="en-US" dirty="0"/>
          </a:p>
          <a:p>
            <a:endParaRPr lang="en-US" dirty="0"/>
          </a:p>
          <a:p>
            <a:endParaRPr lang="en-US" dirty="0"/>
          </a:p>
          <a:p>
            <a:endParaRPr lang="en-US" dirty="0"/>
          </a:p>
          <a:p>
            <a:endParaRPr lang="en-US" dirty="0"/>
          </a:p>
          <a:p>
            <a:endParaRPr lang="en-US" dirty="0"/>
          </a:p>
          <a:p>
            <a:r>
              <a:rPr lang="en-US" dirty="0"/>
              <a:t>&gt;90% of data science education focuses on data-centered perspectives</a:t>
            </a:r>
          </a:p>
        </p:txBody>
      </p:sp>
      <p:sp>
        <p:nvSpPr>
          <p:cNvPr id="4" name="Slide Number Placeholder 3">
            <a:extLst>
              <a:ext uri="{FF2B5EF4-FFF2-40B4-BE49-F238E27FC236}">
                <a16:creationId xmlns:a16="http://schemas.microsoft.com/office/drawing/2014/main" id="{C06D8E4E-EBA2-4EB8-AE0C-983535258E01}"/>
              </a:ext>
            </a:extLst>
          </p:cNvPr>
          <p:cNvSpPr>
            <a:spLocks noGrp="1"/>
          </p:cNvSpPr>
          <p:nvPr>
            <p:ph type="sldNum" sz="quarter" idx="12"/>
          </p:nvPr>
        </p:nvSpPr>
        <p:spPr/>
        <p:txBody>
          <a:bodyPr/>
          <a:lstStyle/>
          <a:p>
            <a:fld id="{D57F1E4F-1CFF-5643-939E-217C01CDF565}" type="slidenum">
              <a:rPr lang="en-US" smtClean="0"/>
              <a:pPr/>
              <a:t>63</a:t>
            </a:fld>
            <a:endParaRPr lang="en-US" dirty="0"/>
          </a:p>
        </p:txBody>
      </p:sp>
      <p:graphicFrame>
        <p:nvGraphicFramePr>
          <p:cNvPr id="7" name="Table 7">
            <a:extLst>
              <a:ext uri="{FF2B5EF4-FFF2-40B4-BE49-F238E27FC236}">
                <a16:creationId xmlns:a16="http://schemas.microsoft.com/office/drawing/2014/main" id="{C24DEDE6-2FFA-4E66-88F1-A8B2E9ABDCC5}"/>
              </a:ext>
            </a:extLst>
          </p:cNvPr>
          <p:cNvGraphicFramePr>
            <a:graphicFrameLocks noGrp="1"/>
          </p:cNvGraphicFramePr>
          <p:nvPr/>
        </p:nvGraphicFramePr>
        <p:xfrm>
          <a:off x="1643585" y="2408541"/>
          <a:ext cx="8904828" cy="2595880"/>
        </p:xfrm>
        <a:graphic>
          <a:graphicData uri="http://schemas.openxmlformats.org/drawingml/2006/table">
            <a:tbl>
              <a:tblPr firstRow="1" bandRow="1">
                <a:tableStyleId>{5C22544A-7EE6-4342-B048-85BDC9FD1C3A}</a:tableStyleId>
              </a:tblPr>
              <a:tblGrid>
                <a:gridCol w="1139808">
                  <a:extLst>
                    <a:ext uri="{9D8B030D-6E8A-4147-A177-3AD203B41FA5}">
                      <a16:colId xmlns:a16="http://schemas.microsoft.com/office/drawing/2014/main" val="1749022053"/>
                    </a:ext>
                  </a:extLst>
                </a:gridCol>
                <a:gridCol w="3882510">
                  <a:extLst>
                    <a:ext uri="{9D8B030D-6E8A-4147-A177-3AD203B41FA5}">
                      <a16:colId xmlns:a16="http://schemas.microsoft.com/office/drawing/2014/main" val="299705918"/>
                    </a:ext>
                  </a:extLst>
                </a:gridCol>
                <a:gridCol w="3882510">
                  <a:extLst>
                    <a:ext uri="{9D8B030D-6E8A-4147-A177-3AD203B41FA5}">
                      <a16:colId xmlns:a16="http://schemas.microsoft.com/office/drawing/2014/main" val="2488197311"/>
                    </a:ext>
                  </a:extLst>
                </a:gridCol>
              </a:tblGrid>
              <a:tr h="370840">
                <a:tc>
                  <a:txBody>
                    <a:bodyPr/>
                    <a:lstStyle/>
                    <a:p>
                      <a:endParaRPr lang="en-US" dirty="0"/>
                    </a:p>
                  </a:txBody>
                  <a:tcPr/>
                </a:tc>
                <a:tc>
                  <a:txBody>
                    <a:bodyPr/>
                    <a:lstStyle/>
                    <a:p>
                      <a:r>
                        <a:rPr lang="en-US" u="sng" dirty="0"/>
                        <a:t>Data-centered</a:t>
                      </a:r>
                    </a:p>
                  </a:txBody>
                  <a:tcPr/>
                </a:tc>
                <a:tc>
                  <a:txBody>
                    <a:bodyPr/>
                    <a:lstStyle/>
                    <a:p>
                      <a:r>
                        <a:rPr lang="en-US" u="sng" dirty="0"/>
                        <a:t>Human-centered</a:t>
                      </a:r>
                    </a:p>
                  </a:txBody>
                  <a:tcPr/>
                </a:tc>
                <a:extLst>
                  <a:ext uri="{0D108BD9-81ED-4DB2-BD59-A6C34878D82A}">
                    <a16:rowId xmlns:a16="http://schemas.microsoft.com/office/drawing/2014/main" val="810146347"/>
                  </a:ext>
                </a:extLst>
              </a:tr>
              <a:tr h="370840">
                <a:tc>
                  <a:txBody>
                    <a:bodyPr/>
                    <a:lstStyle/>
                    <a:p>
                      <a:r>
                        <a:rPr lang="en-US" i="1" dirty="0"/>
                        <a:t>Who</a:t>
                      </a:r>
                    </a:p>
                  </a:txBody>
                  <a:tcPr/>
                </a:tc>
                <a:tc>
                  <a:txBody>
                    <a:bodyPr/>
                    <a:lstStyle/>
                    <a:p>
                      <a:r>
                        <a:rPr lang="en-US" dirty="0"/>
                        <a:t>Unicorn expert-hacker-engineer</a:t>
                      </a:r>
                    </a:p>
                  </a:txBody>
                  <a:tcPr/>
                </a:tc>
                <a:tc>
                  <a:txBody>
                    <a:bodyPr/>
                    <a:lstStyle/>
                    <a:p>
                      <a:r>
                        <a:rPr lang="en-US" dirty="0"/>
                        <a:t>Anyone with a question</a:t>
                      </a:r>
                    </a:p>
                  </a:txBody>
                  <a:tcPr/>
                </a:tc>
                <a:extLst>
                  <a:ext uri="{0D108BD9-81ED-4DB2-BD59-A6C34878D82A}">
                    <a16:rowId xmlns:a16="http://schemas.microsoft.com/office/drawing/2014/main" val="3073488917"/>
                  </a:ext>
                </a:extLst>
              </a:tr>
              <a:tr h="370840">
                <a:tc>
                  <a:txBody>
                    <a:bodyPr/>
                    <a:lstStyle/>
                    <a:p>
                      <a:r>
                        <a:rPr lang="en-US" i="1" dirty="0"/>
                        <a:t>What</a:t>
                      </a:r>
                    </a:p>
                  </a:txBody>
                  <a:tcPr/>
                </a:tc>
                <a:tc>
                  <a:txBody>
                    <a:bodyPr/>
                    <a:lstStyle/>
                    <a:p>
                      <a:r>
                        <a:rPr lang="en-US" dirty="0"/>
                        <a:t>How </a:t>
                      </a:r>
                      <a:r>
                        <a:rPr lang="en-US" i="0" u="sng" dirty="0"/>
                        <a:t>to do</a:t>
                      </a:r>
                      <a:r>
                        <a:rPr lang="en-US" i="0" u="none" dirty="0"/>
                        <a:t> data science</a:t>
                      </a:r>
                      <a:endParaRPr lang="en-US" dirty="0"/>
                    </a:p>
                  </a:txBody>
                  <a:tcPr/>
                </a:tc>
                <a:tc>
                  <a:txBody>
                    <a:bodyPr/>
                    <a:lstStyle/>
                    <a:p>
                      <a:r>
                        <a:rPr lang="en-US" dirty="0"/>
                        <a:t>How </a:t>
                      </a:r>
                      <a:r>
                        <a:rPr lang="en-US" u="sng" dirty="0"/>
                        <a:t>to be</a:t>
                      </a:r>
                      <a:r>
                        <a:rPr lang="en-US" u="none" dirty="0"/>
                        <a:t> a data scientist</a:t>
                      </a:r>
                      <a:endParaRPr lang="en-US" dirty="0"/>
                    </a:p>
                  </a:txBody>
                  <a:tcPr/>
                </a:tc>
                <a:extLst>
                  <a:ext uri="{0D108BD9-81ED-4DB2-BD59-A6C34878D82A}">
                    <a16:rowId xmlns:a16="http://schemas.microsoft.com/office/drawing/2014/main" val="2490316643"/>
                  </a:ext>
                </a:extLst>
              </a:tr>
              <a:tr h="370840">
                <a:tc>
                  <a:txBody>
                    <a:bodyPr/>
                    <a:lstStyle/>
                    <a:p>
                      <a:r>
                        <a:rPr lang="en-US" i="1" dirty="0"/>
                        <a:t>Where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CS, stats, math</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INFO, social sciences, real world</a:t>
                      </a:r>
                    </a:p>
                  </a:txBody>
                  <a:tcPr/>
                </a:tc>
                <a:extLst>
                  <a:ext uri="{0D108BD9-81ED-4DB2-BD59-A6C34878D82A}">
                    <a16:rowId xmlns:a16="http://schemas.microsoft.com/office/drawing/2014/main" val="2378120741"/>
                  </a:ext>
                </a:extLst>
              </a:tr>
              <a:tr h="370840">
                <a:tc>
                  <a:txBody>
                    <a:bodyPr/>
                    <a:lstStyle/>
                    <a:p>
                      <a:r>
                        <a:rPr lang="en-US" i="1" dirty="0"/>
                        <a:t>When</a:t>
                      </a:r>
                    </a:p>
                  </a:txBody>
                  <a:tcPr/>
                </a:tc>
                <a:tc>
                  <a:txBody>
                    <a:bodyPr/>
                    <a:lstStyle/>
                    <a:p>
                      <a:r>
                        <a:rPr lang="en-US" dirty="0"/>
                        <a:t>On the job</a:t>
                      </a:r>
                    </a:p>
                  </a:txBody>
                  <a:tcPr/>
                </a:tc>
                <a:tc>
                  <a:txBody>
                    <a:bodyPr/>
                    <a:lstStyle/>
                    <a:p>
                      <a:r>
                        <a:rPr lang="en-US" dirty="0"/>
                        <a:t>As a citizen</a:t>
                      </a:r>
                    </a:p>
                  </a:txBody>
                  <a:tcPr/>
                </a:tc>
                <a:extLst>
                  <a:ext uri="{0D108BD9-81ED-4DB2-BD59-A6C34878D82A}">
                    <a16:rowId xmlns:a16="http://schemas.microsoft.com/office/drawing/2014/main" val="766422201"/>
                  </a:ext>
                </a:extLst>
              </a:tr>
              <a:tr h="370840">
                <a:tc>
                  <a:txBody>
                    <a:bodyPr/>
                    <a:lstStyle/>
                    <a:p>
                      <a:r>
                        <a:rPr lang="en-US" i="1" dirty="0"/>
                        <a:t>Why</a:t>
                      </a:r>
                    </a:p>
                  </a:txBody>
                  <a:tcPr/>
                </a:tc>
                <a:tc>
                  <a:txBody>
                    <a:bodyPr/>
                    <a:lstStyle/>
                    <a:p>
                      <a:r>
                        <a:rPr lang="en-US" dirty="0"/>
                        <a:t>Because data can help </a:t>
                      </a:r>
                      <a:r>
                        <a:rPr lang="en-US" u="sng" dirty="0"/>
                        <a:t>something</a:t>
                      </a:r>
                    </a:p>
                  </a:txBody>
                  <a:tcPr/>
                </a:tc>
                <a:tc>
                  <a:txBody>
                    <a:bodyPr/>
                    <a:lstStyle/>
                    <a:p>
                      <a:r>
                        <a:rPr lang="en-US" dirty="0"/>
                        <a:t>Because data can help </a:t>
                      </a:r>
                      <a:r>
                        <a:rPr lang="en-US" u="sng" dirty="0"/>
                        <a:t>someone</a:t>
                      </a:r>
                    </a:p>
                  </a:txBody>
                  <a:tcPr/>
                </a:tc>
                <a:extLst>
                  <a:ext uri="{0D108BD9-81ED-4DB2-BD59-A6C34878D82A}">
                    <a16:rowId xmlns:a16="http://schemas.microsoft.com/office/drawing/2014/main" val="3225076401"/>
                  </a:ext>
                </a:extLst>
              </a:tr>
              <a:tr h="370840">
                <a:tc>
                  <a:txBody>
                    <a:bodyPr/>
                    <a:lstStyle/>
                    <a:p>
                      <a:r>
                        <a:rPr lang="en-US" i="1" dirty="0"/>
                        <a:t>How</a:t>
                      </a:r>
                    </a:p>
                  </a:txBody>
                  <a:tcPr/>
                </a:tc>
                <a:tc>
                  <a:txBody>
                    <a:bodyPr/>
                    <a:lstStyle/>
                    <a:p>
                      <a:r>
                        <a:rPr lang="en-US" dirty="0"/>
                        <a:t>Life-cycles, frameworks, processes</a:t>
                      </a:r>
                    </a:p>
                  </a:txBody>
                  <a:tcPr/>
                </a:tc>
                <a:tc>
                  <a:txBody>
                    <a:bodyPr/>
                    <a:lstStyle/>
                    <a:p>
                      <a:r>
                        <a:rPr lang="en-US" dirty="0"/>
                        <a:t>Context, participation, responsibility</a:t>
                      </a:r>
                    </a:p>
                  </a:txBody>
                  <a:tcPr/>
                </a:tc>
                <a:extLst>
                  <a:ext uri="{0D108BD9-81ED-4DB2-BD59-A6C34878D82A}">
                    <a16:rowId xmlns:a16="http://schemas.microsoft.com/office/drawing/2014/main" val="3992140697"/>
                  </a:ext>
                </a:extLst>
              </a:tr>
            </a:tbl>
          </a:graphicData>
        </a:graphic>
      </p:graphicFrame>
    </p:spTree>
    <p:extLst>
      <p:ext uri="{BB962C8B-B14F-4D97-AF65-F5344CB8AC3E}">
        <p14:creationId xmlns:p14="http://schemas.microsoft.com/office/powerpoint/2010/main" val="19818822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58E0-479D-4D8A-A57D-72A46CF5D38F}"/>
              </a:ext>
            </a:extLst>
          </p:cNvPr>
          <p:cNvSpPr>
            <a:spLocks noGrp="1"/>
          </p:cNvSpPr>
          <p:nvPr>
            <p:ph type="title"/>
          </p:nvPr>
        </p:nvSpPr>
        <p:spPr/>
        <p:txBody>
          <a:bodyPr/>
          <a:lstStyle/>
          <a:p>
            <a:r>
              <a:rPr lang="en-US" dirty="0"/>
              <a:t>Data Science Mindset Components</a:t>
            </a:r>
          </a:p>
        </p:txBody>
      </p:sp>
      <p:sp>
        <p:nvSpPr>
          <p:cNvPr id="4" name="Slide Number Placeholder 3">
            <a:extLst>
              <a:ext uri="{FF2B5EF4-FFF2-40B4-BE49-F238E27FC236}">
                <a16:creationId xmlns:a16="http://schemas.microsoft.com/office/drawing/2014/main" id="{D788ED18-0F98-4901-B677-E9C39BCC166B}"/>
              </a:ext>
            </a:extLst>
          </p:cNvPr>
          <p:cNvSpPr>
            <a:spLocks noGrp="1"/>
          </p:cNvSpPr>
          <p:nvPr>
            <p:ph type="sldNum" sz="quarter" idx="12"/>
          </p:nvPr>
        </p:nvSpPr>
        <p:spPr/>
        <p:txBody>
          <a:bodyPr/>
          <a:lstStyle/>
          <a:p>
            <a:fld id="{D57F1E4F-1CFF-5643-939E-217C01CDF565}" type="slidenum">
              <a:rPr lang="en-US" smtClean="0"/>
              <a:pPr/>
              <a:t>64</a:t>
            </a:fld>
            <a:endParaRPr lang="en-US" dirty="0"/>
          </a:p>
        </p:txBody>
      </p:sp>
      <p:grpSp>
        <p:nvGrpSpPr>
          <p:cNvPr id="24" name="Group 23">
            <a:extLst>
              <a:ext uri="{FF2B5EF4-FFF2-40B4-BE49-F238E27FC236}">
                <a16:creationId xmlns:a16="http://schemas.microsoft.com/office/drawing/2014/main" id="{0E16C93C-DCFB-4ACE-BEF5-8D3B3CB7D032}"/>
              </a:ext>
            </a:extLst>
          </p:cNvPr>
          <p:cNvGrpSpPr/>
          <p:nvPr/>
        </p:nvGrpSpPr>
        <p:grpSpPr>
          <a:xfrm>
            <a:off x="1650866" y="1688548"/>
            <a:ext cx="8890269" cy="2475131"/>
            <a:chOff x="1388354" y="2417712"/>
            <a:chExt cx="8890269" cy="2475131"/>
          </a:xfrm>
        </p:grpSpPr>
        <p:pic>
          <p:nvPicPr>
            <p:cNvPr id="10" name="Graphic 9" descr="Left Brain">
              <a:extLst>
                <a:ext uri="{FF2B5EF4-FFF2-40B4-BE49-F238E27FC236}">
                  <a16:creationId xmlns:a16="http://schemas.microsoft.com/office/drawing/2014/main" id="{89236417-D918-4C46-8AF2-B605E08766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2178" y="2417712"/>
              <a:ext cx="2091310" cy="2091310"/>
            </a:xfrm>
            <a:prstGeom prst="rect">
              <a:avLst/>
            </a:prstGeom>
          </p:spPr>
        </p:pic>
        <p:pic>
          <p:nvPicPr>
            <p:cNvPr id="12" name="Graphic 11" descr="Programmer">
              <a:extLst>
                <a:ext uri="{FF2B5EF4-FFF2-40B4-BE49-F238E27FC236}">
                  <a16:creationId xmlns:a16="http://schemas.microsoft.com/office/drawing/2014/main" id="{C99A8AEB-A163-4153-B931-235E4BCAFA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2417712"/>
              <a:ext cx="1828800" cy="1828800"/>
            </a:xfrm>
            <a:prstGeom prst="rect">
              <a:avLst/>
            </a:prstGeom>
          </p:spPr>
        </p:pic>
        <p:pic>
          <p:nvPicPr>
            <p:cNvPr id="14" name="Graphic 13" descr="Sprouting Seed">
              <a:extLst>
                <a:ext uri="{FF2B5EF4-FFF2-40B4-BE49-F238E27FC236}">
                  <a16:creationId xmlns:a16="http://schemas.microsoft.com/office/drawing/2014/main" id="{76CD0408-9BBF-4E6A-9613-9F574E01E1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88354" y="2417712"/>
              <a:ext cx="1828800" cy="1828800"/>
            </a:xfrm>
            <a:prstGeom prst="rect">
              <a:avLst/>
            </a:prstGeom>
          </p:spPr>
        </p:pic>
        <p:pic>
          <p:nvPicPr>
            <p:cNvPr id="16" name="Graphic 15" descr="Atom">
              <a:extLst>
                <a:ext uri="{FF2B5EF4-FFF2-40B4-BE49-F238E27FC236}">
                  <a16:creationId xmlns:a16="http://schemas.microsoft.com/office/drawing/2014/main" id="{F91212E9-8AC0-4AE6-931B-601A94582C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9823" y="2417712"/>
              <a:ext cx="1828800" cy="1828800"/>
            </a:xfrm>
            <a:prstGeom prst="rect">
              <a:avLst/>
            </a:prstGeom>
          </p:spPr>
        </p:pic>
        <p:sp>
          <p:nvSpPr>
            <p:cNvPr id="17" name="TextBox 16">
              <a:extLst>
                <a:ext uri="{FF2B5EF4-FFF2-40B4-BE49-F238E27FC236}">
                  <a16:creationId xmlns:a16="http://schemas.microsoft.com/office/drawing/2014/main" id="{EAE5D22B-AB70-4071-8870-5D5200B5C689}"/>
                </a:ext>
              </a:extLst>
            </p:cNvPr>
            <p:cNvSpPr txBox="1"/>
            <p:nvPr/>
          </p:nvSpPr>
          <p:spPr>
            <a:xfrm>
              <a:off x="1781089" y="4246512"/>
              <a:ext cx="1056700" cy="646331"/>
            </a:xfrm>
            <a:prstGeom prst="rect">
              <a:avLst/>
            </a:prstGeom>
            <a:noFill/>
          </p:spPr>
          <p:txBody>
            <a:bodyPr wrap="none" rtlCol="0">
              <a:spAutoFit/>
            </a:bodyPr>
            <a:lstStyle/>
            <a:p>
              <a:pPr algn="ctr"/>
              <a:r>
                <a:rPr lang="en-US" b="1" dirty="0"/>
                <a:t>Growth</a:t>
              </a:r>
              <a:br>
                <a:rPr lang="en-US" b="1" dirty="0"/>
              </a:br>
              <a:r>
                <a:rPr lang="en-US" b="1" dirty="0"/>
                <a:t>Mindset</a:t>
              </a:r>
            </a:p>
          </p:txBody>
        </p:sp>
        <p:sp>
          <p:nvSpPr>
            <p:cNvPr id="19" name="TextBox 18">
              <a:extLst>
                <a:ext uri="{FF2B5EF4-FFF2-40B4-BE49-F238E27FC236}">
                  <a16:creationId xmlns:a16="http://schemas.microsoft.com/office/drawing/2014/main" id="{B966998B-340B-43E5-943F-D822B8CCA2A7}"/>
                </a:ext>
              </a:extLst>
            </p:cNvPr>
            <p:cNvSpPr txBox="1"/>
            <p:nvPr/>
          </p:nvSpPr>
          <p:spPr>
            <a:xfrm>
              <a:off x="3887586" y="4232444"/>
              <a:ext cx="1800493" cy="646331"/>
            </a:xfrm>
            <a:prstGeom prst="rect">
              <a:avLst/>
            </a:prstGeom>
            <a:noFill/>
          </p:spPr>
          <p:txBody>
            <a:bodyPr wrap="none" rtlCol="0">
              <a:spAutoFit/>
            </a:bodyPr>
            <a:lstStyle/>
            <a:p>
              <a:pPr algn="ctr"/>
              <a:r>
                <a:rPr lang="en-US" b="1" dirty="0"/>
                <a:t>Computational</a:t>
              </a:r>
              <a:br>
                <a:rPr lang="en-US" b="1" dirty="0"/>
              </a:br>
              <a:r>
                <a:rPr lang="en-US" b="1" dirty="0"/>
                <a:t>Thinking</a:t>
              </a:r>
            </a:p>
          </p:txBody>
        </p:sp>
        <p:sp>
          <p:nvSpPr>
            <p:cNvPr id="21" name="TextBox 20">
              <a:extLst>
                <a:ext uri="{FF2B5EF4-FFF2-40B4-BE49-F238E27FC236}">
                  <a16:creationId xmlns:a16="http://schemas.microsoft.com/office/drawing/2014/main" id="{2C2C2BB4-41CD-427F-ACED-CD296B75208C}"/>
                </a:ext>
              </a:extLst>
            </p:cNvPr>
            <p:cNvSpPr txBox="1"/>
            <p:nvPr/>
          </p:nvSpPr>
          <p:spPr>
            <a:xfrm>
              <a:off x="6533345" y="4232443"/>
              <a:ext cx="954107" cy="646331"/>
            </a:xfrm>
            <a:prstGeom prst="rect">
              <a:avLst/>
            </a:prstGeom>
            <a:noFill/>
          </p:spPr>
          <p:txBody>
            <a:bodyPr wrap="none" rtlCol="0">
              <a:spAutoFit/>
            </a:bodyPr>
            <a:lstStyle/>
            <a:p>
              <a:pPr algn="ctr"/>
              <a:r>
                <a:rPr lang="en-US" b="1" dirty="0"/>
                <a:t>Hacker</a:t>
              </a:r>
              <a:br>
                <a:rPr lang="en-US" b="1" dirty="0"/>
              </a:br>
              <a:r>
                <a:rPr lang="en-US" b="1" dirty="0"/>
                <a:t>Ethic</a:t>
              </a:r>
            </a:p>
          </p:txBody>
        </p:sp>
        <p:sp>
          <p:nvSpPr>
            <p:cNvPr id="23" name="TextBox 22">
              <a:extLst>
                <a:ext uri="{FF2B5EF4-FFF2-40B4-BE49-F238E27FC236}">
                  <a16:creationId xmlns:a16="http://schemas.microsoft.com/office/drawing/2014/main" id="{1A3D241F-8C04-477F-865A-1A2DFBF7DDB5}"/>
                </a:ext>
              </a:extLst>
            </p:cNvPr>
            <p:cNvSpPr txBox="1"/>
            <p:nvPr/>
          </p:nvSpPr>
          <p:spPr>
            <a:xfrm>
              <a:off x="8770065" y="4232442"/>
              <a:ext cx="1210588" cy="646331"/>
            </a:xfrm>
            <a:prstGeom prst="rect">
              <a:avLst/>
            </a:prstGeom>
            <a:noFill/>
          </p:spPr>
          <p:txBody>
            <a:bodyPr wrap="none" rtlCol="0">
              <a:spAutoFit/>
            </a:bodyPr>
            <a:lstStyle/>
            <a:p>
              <a:pPr algn="ctr"/>
              <a:r>
                <a:rPr lang="en-US" b="1" dirty="0"/>
                <a:t>Scientific</a:t>
              </a:r>
              <a:br>
                <a:rPr lang="en-US" b="1" dirty="0"/>
              </a:br>
              <a:r>
                <a:rPr lang="en-US" b="1" dirty="0"/>
                <a:t>Norms</a:t>
              </a:r>
            </a:p>
          </p:txBody>
        </p:sp>
      </p:grpSp>
      <p:sp>
        <p:nvSpPr>
          <p:cNvPr id="13" name="Content Placeholder 2">
            <a:extLst>
              <a:ext uri="{FF2B5EF4-FFF2-40B4-BE49-F238E27FC236}">
                <a16:creationId xmlns:a16="http://schemas.microsoft.com/office/drawing/2014/main" id="{7B0DB9D4-82E7-4F53-B449-778F9AFED2A4}"/>
              </a:ext>
            </a:extLst>
          </p:cNvPr>
          <p:cNvSpPr>
            <a:spLocks noGrp="1"/>
          </p:cNvSpPr>
          <p:nvPr>
            <p:ph idx="1"/>
          </p:nvPr>
        </p:nvSpPr>
        <p:spPr>
          <a:xfrm>
            <a:off x="818712" y="4491972"/>
            <a:ext cx="10554574" cy="1828801"/>
          </a:xfrm>
        </p:spPr>
        <p:txBody>
          <a:bodyPr/>
          <a:lstStyle/>
          <a:p>
            <a:r>
              <a:rPr lang="en-US" u="sng" dirty="0"/>
              <a:t>Growth Mindset</a:t>
            </a:r>
            <a:r>
              <a:rPr lang="en-US" dirty="0"/>
              <a:t>: effort not ability, continual improvement, challenge-seeking, resilience</a:t>
            </a:r>
          </a:p>
          <a:p>
            <a:r>
              <a:rPr lang="en-US" u="sng" dirty="0"/>
              <a:t>Computational Thinking</a:t>
            </a:r>
            <a:r>
              <a:rPr lang="en-US" dirty="0"/>
              <a:t>: concepts, practices, perspectives of applying computing technologies</a:t>
            </a:r>
          </a:p>
          <a:p>
            <a:r>
              <a:rPr lang="en-US" u="sng" dirty="0"/>
              <a:t>Hacker Ethic</a:t>
            </a:r>
            <a:r>
              <a:rPr lang="en-US" dirty="0"/>
              <a:t>: sharing, openness, creativity, autonomy, curiosity, bias towards action</a:t>
            </a:r>
          </a:p>
          <a:p>
            <a:r>
              <a:rPr lang="en-US" u="sng" dirty="0"/>
              <a:t>Scientific Norms</a:t>
            </a:r>
            <a:r>
              <a:rPr lang="en-US" dirty="0"/>
              <a:t>: communalism, skepticism, responsibility, communication, collaboration</a:t>
            </a:r>
          </a:p>
        </p:txBody>
      </p:sp>
    </p:spTree>
    <p:extLst>
      <p:ext uri="{BB962C8B-B14F-4D97-AF65-F5344CB8AC3E}">
        <p14:creationId xmlns:p14="http://schemas.microsoft.com/office/powerpoint/2010/main" val="34465581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186C2-F9FD-CD4B-BF4E-8E1CF9737954}"/>
              </a:ext>
            </a:extLst>
          </p:cNvPr>
          <p:cNvSpPr>
            <a:spLocks noGrp="1"/>
          </p:cNvSpPr>
          <p:nvPr>
            <p:ph type="title"/>
          </p:nvPr>
        </p:nvSpPr>
        <p:spPr/>
        <p:txBody>
          <a:bodyPr/>
          <a:lstStyle/>
          <a:p>
            <a:r>
              <a:rPr lang="en-US" dirty="0"/>
              <a:t>Course Design Questions and Input</a:t>
            </a:r>
          </a:p>
        </p:txBody>
      </p:sp>
      <p:sp>
        <p:nvSpPr>
          <p:cNvPr id="3" name="Content Placeholder 2">
            <a:extLst>
              <a:ext uri="{FF2B5EF4-FFF2-40B4-BE49-F238E27FC236}">
                <a16:creationId xmlns:a16="http://schemas.microsoft.com/office/drawing/2014/main" id="{95C0C4A6-132B-1C41-B108-BD1AEE93A359}"/>
              </a:ext>
            </a:extLst>
          </p:cNvPr>
          <p:cNvSpPr>
            <a:spLocks noGrp="1"/>
          </p:cNvSpPr>
          <p:nvPr>
            <p:ph idx="1"/>
          </p:nvPr>
        </p:nvSpPr>
        <p:spPr/>
        <p:txBody>
          <a:bodyPr/>
          <a:lstStyle/>
          <a:p>
            <a:r>
              <a:rPr lang="en-US" dirty="0"/>
              <a:t>What are your goals for INFO 3402? </a:t>
            </a:r>
          </a:p>
          <a:p>
            <a:pPr lvl="1"/>
            <a:r>
              <a:rPr lang="en-US" dirty="0"/>
              <a:t>Learning a specific topic, improving skills, developing a portfolio, </a:t>
            </a:r>
            <a:r>
              <a:rPr lang="en-US" i="1" dirty="0"/>
              <a:t>etc</a:t>
            </a:r>
            <a:r>
              <a:rPr lang="en-US" dirty="0"/>
              <a:t>. </a:t>
            </a:r>
          </a:p>
          <a:p>
            <a:pPr marL="0" indent="0">
              <a:buNone/>
            </a:pPr>
            <a:endParaRPr lang="en-US" dirty="0"/>
          </a:p>
          <a:p>
            <a:r>
              <a:rPr lang="en-US" dirty="0"/>
              <a:t>Think about INFO 1111, 1121, 1201, 2201, 2301</a:t>
            </a:r>
          </a:p>
          <a:p>
            <a:pPr lvl="1"/>
            <a:r>
              <a:rPr lang="en-US" dirty="0"/>
              <a:t>What elements of these courses' designs should we try to incorporate—or avoid—for 3402? </a:t>
            </a:r>
          </a:p>
          <a:p>
            <a:pPr lvl="1"/>
            <a:endParaRPr lang="en-US" dirty="0"/>
          </a:p>
          <a:p>
            <a:r>
              <a:rPr lang="en-US" dirty="0"/>
              <a:t>What are other questions you have about our proposed design of INFO 3401?</a:t>
            </a:r>
          </a:p>
          <a:p>
            <a:pPr lvl="1"/>
            <a:r>
              <a:rPr lang="en-US" dirty="0"/>
              <a:t>Go back to lecture and syllabus</a:t>
            </a:r>
          </a:p>
        </p:txBody>
      </p:sp>
      <p:sp>
        <p:nvSpPr>
          <p:cNvPr id="4" name="Slide Number Placeholder 3">
            <a:extLst>
              <a:ext uri="{FF2B5EF4-FFF2-40B4-BE49-F238E27FC236}">
                <a16:creationId xmlns:a16="http://schemas.microsoft.com/office/drawing/2014/main" id="{A9CA0CB0-5F88-954D-9785-61C58440B95C}"/>
              </a:ext>
            </a:extLst>
          </p:cNvPr>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30670365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653FD-D310-4E72-AE70-391DA9575964}"/>
              </a:ext>
            </a:extLst>
          </p:cNvPr>
          <p:cNvSpPr>
            <a:spLocks noGrp="1"/>
          </p:cNvSpPr>
          <p:nvPr>
            <p:ph type="title"/>
          </p:nvPr>
        </p:nvSpPr>
        <p:spPr/>
        <p:txBody>
          <a:bodyPr/>
          <a:lstStyle/>
          <a:p>
            <a:r>
              <a:rPr lang="en-US" dirty="0"/>
              <a:t>Growth Mindset</a:t>
            </a:r>
          </a:p>
        </p:txBody>
      </p:sp>
      <p:sp>
        <p:nvSpPr>
          <p:cNvPr id="3" name="Content Placeholder 2">
            <a:extLst>
              <a:ext uri="{FF2B5EF4-FFF2-40B4-BE49-F238E27FC236}">
                <a16:creationId xmlns:a16="http://schemas.microsoft.com/office/drawing/2014/main" id="{1604D7F5-0B47-4F28-8A2D-1CC71897B6A4}"/>
              </a:ext>
            </a:extLst>
          </p:cNvPr>
          <p:cNvSpPr>
            <a:spLocks noGrp="1"/>
          </p:cNvSpPr>
          <p:nvPr>
            <p:ph idx="1"/>
          </p:nvPr>
        </p:nvSpPr>
        <p:spPr>
          <a:xfrm>
            <a:off x="818712" y="1420481"/>
            <a:ext cx="7203971" cy="4572000"/>
          </a:xfrm>
        </p:spPr>
        <p:txBody>
          <a:bodyPr>
            <a:normAutofit/>
          </a:bodyPr>
          <a:lstStyle/>
          <a:p>
            <a:r>
              <a:rPr lang="en-US" u="sng" dirty="0"/>
              <a:t>Fixed mindset</a:t>
            </a:r>
            <a:r>
              <a:rPr lang="en-US" dirty="0"/>
              <a:t>: fears lack of ability, need to prove ability, challenge-avoiding, stereotype belief/threat, mind as a mold</a:t>
            </a:r>
          </a:p>
          <a:p>
            <a:endParaRPr lang="en-US" u="sng" dirty="0"/>
          </a:p>
          <a:p>
            <a:r>
              <a:rPr lang="en-US" u="sng" dirty="0"/>
              <a:t>Growth mindset</a:t>
            </a:r>
            <a:r>
              <a:rPr lang="en-US" dirty="0"/>
              <a:t>: fears lack of effort, need to improve ability, challenge-seeking, resilience, mind as a muscle</a:t>
            </a:r>
          </a:p>
        </p:txBody>
      </p:sp>
      <p:sp>
        <p:nvSpPr>
          <p:cNvPr id="4" name="Slide Number Placeholder 3">
            <a:extLst>
              <a:ext uri="{FF2B5EF4-FFF2-40B4-BE49-F238E27FC236}">
                <a16:creationId xmlns:a16="http://schemas.microsoft.com/office/drawing/2014/main" id="{4C9E6AB2-160E-45BD-BE4A-A46E66C57655}"/>
              </a:ext>
            </a:extLst>
          </p:cNvPr>
          <p:cNvSpPr>
            <a:spLocks noGrp="1"/>
          </p:cNvSpPr>
          <p:nvPr>
            <p:ph type="sldNum" sz="quarter" idx="12"/>
          </p:nvPr>
        </p:nvSpPr>
        <p:spPr/>
        <p:txBody>
          <a:bodyPr/>
          <a:lstStyle/>
          <a:p>
            <a:fld id="{D57F1E4F-1CFF-5643-939E-217C01CDF565}" type="slidenum">
              <a:rPr lang="en-US" smtClean="0"/>
              <a:pPr/>
              <a:t>66</a:t>
            </a:fld>
            <a:endParaRPr lang="en-US" dirty="0"/>
          </a:p>
        </p:txBody>
      </p:sp>
      <p:sp>
        <p:nvSpPr>
          <p:cNvPr id="6" name="TextBox 5">
            <a:extLst>
              <a:ext uri="{FF2B5EF4-FFF2-40B4-BE49-F238E27FC236}">
                <a16:creationId xmlns:a16="http://schemas.microsoft.com/office/drawing/2014/main" id="{C0A707C7-A6D9-4E0F-AF5F-9CE2CB7B7C65}"/>
              </a:ext>
            </a:extLst>
          </p:cNvPr>
          <p:cNvSpPr txBox="1"/>
          <p:nvPr/>
        </p:nvSpPr>
        <p:spPr>
          <a:xfrm>
            <a:off x="-3350" y="6611779"/>
            <a:ext cx="10182329" cy="246221"/>
          </a:xfrm>
          <a:prstGeom prst="rect">
            <a:avLst/>
          </a:prstGeom>
          <a:noFill/>
        </p:spPr>
        <p:txBody>
          <a:bodyPr wrap="square">
            <a:spAutoFit/>
          </a:bodyPr>
          <a:lstStyle/>
          <a:p>
            <a:r>
              <a:rPr lang="en-US" sz="1000" dirty="0">
                <a:effectLst/>
              </a:rPr>
              <a:t>Dweck, C. S., &amp; Yeager, D. S. (2019). </a:t>
            </a:r>
            <a:r>
              <a:rPr lang="en-US" sz="1000" dirty="0">
                <a:effectLst/>
                <a:hlinkClick r:id="rId3"/>
              </a:rPr>
              <a:t>Mindsets: A View From Two Eras</a:t>
            </a:r>
            <a:r>
              <a:rPr lang="en-US" sz="1000" dirty="0">
                <a:effectLst/>
              </a:rPr>
              <a:t>. </a:t>
            </a:r>
            <a:r>
              <a:rPr lang="en-US" sz="1000" i="1" dirty="0">
                <a:effectLst/>
              </a:rPr>
              <a:t>Perspectives on Psychological Science</a:t>
            </a:r>
            <a:r>
              <a:rPr lang="en-US" sz="1000" dirty="0"/>
              <a:t>; </a:t>
            </a:r>
            <a:r>
              <a:rPr lang="en-US" sz="1000" dirty="0">
                <a:effectLst/>
              </a:rPr>
              <a:t>Buchanan, A. (2017). </a:t>
            </a:r>
            <a:r>
              <a:rPr lang="en-US" sz="1000" dirty="0">
                <a:effectLst/>
                <a:hlinkClick r:id="rId4"/>
              </a:rPr>
              <a:t>The nature of mindsets</a:t>
            </a:r>
            <a:r>
              <a:rPr lang="en-US" sz="1000" dirty="0">
                <a:effectLst/>
              </a:rPr>
              <a:t>. </a:t>
            </a:r>
          </a:p>
        </p:txBody>
      </p:sp>
      <p:pic>
        <p:nvPicPr>
          <p:cNvPr id="8" name="Picture 7" descr="A picture containing device&#10;&#10;Description automatically generated">
            <a:extLst>
              <a:ext uri="{FF2B5EF4-FFF2-40B4-BE49-F238E27FC236}">
                <a16:creationId xmlns:a16="http://schemas.microsoft.com/office/drawing/2014/main" id="{FCCD4119-BC1A-48EE-AD2F-D28444E0FB67}"/>
              </a:ext>
            </a:extLst>
          </p:cNvPr>
          <p:cNvPicPr>
            <a:picLocks noChangeAspect="1"/>
          </p:cNvPicPr>
          <p:nvPr/>
        </p:nvPicPr>
        <p:blipFill>
          <a:blip r:embed="rId5"/>
          <a:stretch>
            <a:fillRect/>
          </a:stretch>
        </p:blipFill>
        <p:spPr>
          <a:xfrm>
            <a:off x="8022683" y="1611399"/>
            <a:ext cx="4169317" cy="4190163"/>
          </a:xfrm>
          <a:prstGeom prst="rect">
            <a:avLst/>
          </a:prstGeom>
        </p:spPr>
      </p:pic>
    </p:spTree>
    <p:extLst>
      <p:ext uri="{BB962C8B-B14F-4D97-AF65-F5344CB8AC3E}">
        <p14:creationId xmlns:p14="http://schemas.microsoft.com/office/powerpoint/2010/main" val="32028684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4163-557D-4229-951E-DF84103EBF64}"/>
              </a:ext>
            </a:extLst>
          </p:cNvPr>
          <p:cNvSpPr>
            <a:spLocks noGrp="1"/>
          </p:cNvSpPr>
          <p:nvPr>
            <p:ph type="title"/>
          </p:nvPr>
        </p:nvSpPr>
        <p:spPr/>
        <p:txBody>
          <a:bodyPr/>
          <a:lstStyle/>
          <a:p>
            <a:r>
              <a:rPr lang="en-US" dirty="0"/>
              <a:t>Mindset Exercise</a:t>
            </a:r>
          </a:p>
        </p:txBody>
      </p:sp>
      <p:sp>
        <p:nvSpPr>
          <p:cNvPr id="3" name="Content Placeholder 2">
            <a:extLst>
              <a:ext uri="{FF2B5EF4-FFF2-40B4-BE49-F238E27FC236}">
                <a16:creationId xmlns:a16="http://schemas.microsoft.com/office/drawing/2014/main" id="{31D3BA18-3F63-4DB2-B7C0-5E6A49C69978}"/>
              </a:ext>
            </a:extLst>
          </p:cNvPr>
          <p:cNvSpPr>
            <a:spLocks noGrp="1"/>
          </p:cNvSpPr>
          <p:nvPr>
            <p:ph idx="1"/>
          </p:nvPr>
        </p:nvSpPr>
        <p:spPr/>
        <p:txBody>
          <a:bodyPr/>
          <a:lstStyle/>
          <a:p>
            <a:r>
              <a:rPr lang="en-US" dirty="0"/>
              <a:t>Discuss a time when you overcame a struggle and learned to solve a hard problem.</a:t>
            </a:r>
          </a:p>
          <a:p>
            <a:pPr lvl="1"/>
            <a:r>
              <a:rPr lang="en-US" dirty="0"/>
              <a:t>Academic, athletic, hobby, </a:t>
            </a:r>
            <a:r>
              <a:rPr lang="en-US" i="1" dirty="0"/>
              <a:t>etc</a:t>
            </a:r>
            <a:r>
              <a:rPr lang="en-US" dirty="0"/>
              <a:t>.</a:t>
            </a:r>
          </a:p>
          <a:p>
            <a:endParaRPr lang="en-US" dirty="0"/>
          </a:p>
          <a:p>
            <a:r>
              <a:rPr lang="en-US" dirty="0"/>
              <a:t>What helped you overcome this struggle?</a:t>
            </a:r>
          </a:p>
          <a:p>
            <a:pPr lvl="1"/>
            <a:r>
              <a:rPr lang="en-US" dirty="0"/>
              <a:t>Personal effort?</a:t>
            </a:r>
          </a:p>
          <a:p>
            <a:pPr lvl="1"/>
            <a:r>
              <a:rPr lang="en-US" dirty="0"/>
              <a:t>Using another perspective?</a:t>
            </a:r>
          </a:p>
          <a:p>
            <a:pPr lvl="1"/>
            <a:r>
              <a:rPr lang="en-US" dirty="0"/>
              <a:t>Confronting a fear?</a:t>
            </a:r>
          </a:p>
          <a:p>
            <a:pPr lvl="1"/>
            <a:r>
              <a:rPr lang="en-US" dirty="0"/>
              <a:t>Internal or external goals?</a:t>
            </a:r>
          </a:p>
          <a:p>
            <a:pPr lvl="1"/>
            <a:r>
              <a:rPr lang="en-US" dirty="0"/>
              <a:t>Support from others?</a:t>
            </a:r>
          </a:p>
          <a:p>
            <a:pPr lvl="1"/>
            <a:endParaRPr lang="en-US" dirty="0"/>
          </a:p>
          <a:p>
            <a:r>
              <a:rPr lang="en-US" dirty="0"/>
              <a:t>Take 3 minutes to think about it for yourself and then ~5 people will share out</a:t>
            </a:r>
          </a:p>
        </p:txBody>
      </p:sp>
      <p:sp>
        <p:nvSpPr>
          <p:cNvPr id="4" name="Slide Number Placeholder 3">
            <a:extLst>
              <a:ext uri="{FF2B5EF4-FFF2-40B4-BE49-F238E27FC236}">
                <a16:creationId xmlns:a16="http://schemas.microsoft.com/office/drawing/2014/main" id="{2319A89C-3360-46C0-A541-BCCADCB70543}"/>
              </a:ext>
            </a:extLst>
          </p:cNvPr>
          <p:cNvSpPr>
            <a:spLocks noGrp="1"/>
          </p:cNvSpPr>
          <p:nvPr>
            <p:ph type="sldNum" sz="quarter" idx="12"/>
          </p:nvPr>
        </p:nvSpPr>
        <p:spPr/>
        <p:txBody>
          <a:bodyPr/>
          <a:lstStyle/>
          <a:p>
            <a:fld id="{D57F1E4F-1CFF-5643-939E-217C01CDF565}" type="slidenum">
              <a:rPr lang="en-US" smtClean="0"/>
              <a:pPr/>
              <a:t>67</a:t>
            </a:fld>
            <a:endParaRPr lang="en-US" dirty="0"/>
          </a:p>
        </p:txBody>
      </p:sp>
    </p:spTree>
    <p:extLst>
      <p:ext uri="{BB962C8B-B14F-4D97-AF65-F5344CB8AC3E}">
        <p14:creationId xmlns:p14="http://schemas.microsoft.com/office/powerpoint/2010/main" val="33787880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377B1-1491-4B7E-8DC1-C6B621F37FC2}"/>
              </a:ext>
            </a:extLst>
          </p:cNvPr>
          <p:cNvSpPr>
            <a:spLocks noGrp="1"/>
          </p:cNvSpPr>
          <p:nvPr>
            <p:ph type="title"/>
          </p:nvPr>
        </p:nvSpPr>
        <p:spPr/>
        <p:txBody>
          <a:bodyPr/>
          <a:lstStyle/>
          <a:p>
            <a:r>
              <a:rPr lang="en-US" dirty="0"/>
              <a:t>Module Assignment 0</a:t>
            </a:r>
          </a:p>
        </p:txBody>
      </p:sp>
      <p:sp>
        <p:nvSpPr>
          <p:cNvPr id="3" name="Content Placeholder 2">
            <a:extLst>
              <a:ext uri="{FF2B5EF4-FFF2-40B4-BE49-F238E27FC236}">
                <a16:creationId xmlns:a16="http://schemas.microsoft.com/office/drawing/2014/main" id="{B8C05B8F-0B88-48DC-B036-5EBAC7E7EED7}"/>
              </a:ext>
            </a:extLst>
          </p:cNvPr>
          <p:cNvSpPr>
            <a:spLocks noGrp="1"/>
          </p:cNvSpPr>
          <p:nvPr>
            <p:ph idx="1"/>
          </p:nvPr>
        </p:nvSpPr>
        <p:spPr/>
        <p:txBody>
          <a:bodyPr/>
          <a:lstStyle/>
          <a:p>
            <a:r>
              <a:rPr lang="en-US" dirty="0"/>
              <a:t>Required assignment, will be lightly graded (will receive full credit for good-faith effort)</a:t>
            </a:r>
          </a:p>
          <a:p>
            <a:pPr lvl="1"/>
            <a:r>
              <a:rPr lang="en-US" dirty="0">
                <a:hlinkClick r:id="rId2"/>
              </a:rPr>
              <a:t>https://canvas.colorado.edu/courses/62560/assignments/765480</a:t>
            </a:r>
            <a:r>
              <a:rPr lang="en-US" dirty="0"/>
              <a:t> </a:t>
            </a:r>
          </a:p>
          <a:p>
            <a:endParaRPr lang="en-US" dirty="0"/>
          </a:p>
          <a:p>
            <a:r>
              <a:rPr lang="en-US" dirty="0"/>
              <a:t>Write a letter to a future student of this class </a:t>
            </a:r>
          </a:p>
          <a:p>
            <a:r>
              <a:rPr lang="en-US" dirty="0"/>
              <a:t>At least one five-sentence paragraph about each of these:</a:t>
            </a:r>
          </a:p>
          <a:p>
            <a:pPr lvl="1"/>
            <a:r>
              <a:rPr lang="en-US" dirty="0"/>
              <a:t>The academic challenges you’ve faced so far in college</a:t>
            </a:r>
          </a:p>
          <a:p>
            <a:pPr lvl="1"/>
            <a:r>
              <a:rPr lang="en-US" dirty="0"/>
              <a:t>Your worries about taking this class</a:t>
            </a:r>
          </a:p>
          <a:p>
            <a:pPr lvl="1"/>
            <a:r>
              <a:rPr lang="en-US" dirty="0"/>
              <a:t>An example of a time when you overcame a struggle to learn something</a:t>
            </a:r>
          </a:p>
          <a:p>
            <a:pPr lvl="1"/>
            <a:r>
              <a:rPr lang="en-US" dirty="0"/>
              <a:t>Advice on what to do they next time they encounter an obstacle when learning something new</a:t>
            </a:r>
          </a:p>
          <a:p>
            <a:pPr lvl="1"/>
            <a:endParaRPr lang="en-US" dirty="0"/>
          </a:p>
          <a:p>
            <a:r>
              <a:rPr lang="en-US" dirty="0"/>
              <a:t>Text document (.doc, .docx, .txt, .pdf) due by 10 am, Wednesday, September 2 on Canvas</a:t>
            </a:r>
          </a:p>
        </p:txBody>
      </p:sp>
      <p:sp>
        <p:nvSpPr>
          <p:cNvPr id="4" name="Slide Number Placeholder 3">
            <a:extLst>
              <a:ext uri="{FF2B5EF4-FFF2-40B4-BE49-F238E27FC236}">
                <a16:creationId xmlns:a16="http://schemas.microsoft.com/office/drawing/2014/main" id="{3E730C2D-95D0-4E1B-9071-7697C5308CB8}"/>
              </a:ext>
            </a:extLst>
          </p:cNvPr>
          <p:cNvSpPr>
            <a:spLocks noGrp="1"/>
          </p:cNvSpPr>
          <p:nvPr>
            <p:ph type="sldNum" sz="quarter" idx="12"/>
          </p:nvPr>
        </p:nvSpPr>
        <p:spPr/>
        <p:txBody>
          <a:bodyPr/>
          <a:lstStyle/>
          <a:p>
            <a:fld id="{D57F1E4F-1CFF-5643-939E-217C01CDF565}" type="slidenum">
              <a:rPr lang="en-US" smtClean="0"/>
              <a:pPr/>
              <a:t>68</a:t>
            </a:fld>
            <a:endParaRPr lang="en-US" dirty="0"/>
          </a:p>
        </p:txBody>
      </p:sp>
    </p:spTree>
    <p:extLst>
      <p:ext uri="{BB962C8B-B14F-4D97-AF65-F5344CB8AC3E}">
        <p14:creationId xmlns:p14="http://schemas.microsoft.com/office/powerpoint/2010/main" val="2722734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9D024-BFBE-404A-8C1A-7DFFE2506468}"/>
              </a:ext>
            </a:extLst>
          </p:cNvPr>
          <p:cNvSpPr>
            <a:spLocks noGrp="1"/>
          </p:cNvSpPr>
          <p:nvPr>
            <p:ph type="title"/>
          </p:nvPr>
        </p:nvSpPr>
        <p:spPr/>
        <p:txBody>
          <a:bodyPr/>
          <a:lstStyle/>
          <a:p>
            <a:r>
              <a:rPr lang="en-US" dirty="0"/>
              <a:t>COVID-19 Contingencies</a:t>
            </a:r>
          </a:p>
        </p:txBody>
      </p:sp>
      <p:sp>
        <p:nvSpPr>
          <p:cNvPr id="3" name="Content Placeholder 2">
            <a:extLst>
              <a:ext uri="{FF2B5EF4-FFF2-40B4-BE49-F238E27FC236}">
                <a16:creationId xmlns:a16="http://schemas.microsoft.com/office/drawing/2014/main" id="{D61FC548-8C43-45A5-A16D-FEBFA63D50D4}"/>
              </a:ext>
            </a:extLst>
          </p:cNvPr>
          <p:cNvSpPr>
            <a:spLocks noGrp="1"/>
          </p:cNvSpPr>
          <p:nvPr>
            <p:ph idx="1"/>
          </p:nvPr>
        </p:nvSpPr>
        <p:spPr>
          <a:xfrm>
            <a:off x="818712" y="1420481"/>
            <a:ext cx="6396004" cy="4986006"/>
          </a:xfrm>
        </p:spPr>
        <p:txBody>
          <a:bodyPr>
            <a:normAutofit/>
          </a:bodyPr>
          <a:lstStyle/>
          <a:p>
            <a:r>
              <a:rPr lang="en-US" dirty="0"/>
              <a:t>While </a:t>
            </a:r>
            <a:r>
              <a:rPr lang="en-US" dirty="0" err="1"/>
              <a:t>MyCUInfo</a:t>
            </a:r>
            <a:r>
              <a:rPr lang="en-US" dirty="0"/>
              <a:t> says the class meets MWF in Case W262, we will meet remotely for first 5 weeks</a:t>
            </a:r>
          </a:p>
          <a:p>
            <a:pPr lvl="1"/>
            <a:r>
              <a:rPr lang="en-US" dirty="0"/>
              <a:t>Class will be remote (Zoom) from Aug 24 through Sep 25</a:t>
            </a:r>
          </a:p>
          <a:p>
            <a:endParaRPr lang="en-US" dirty="0"/>
          </a:p>
          <a:p>
            <a:r>
              <a:rPr lang="en-US" dirty="0"/>
              <a:t>If </a:t>
            </a:r>
            <a:r>
              <a:rPr lang="en-US" dirty="0">
                <a:hlinkClick r:id="rId2"/>
              </a:rPr>
              <a:t>Boulder County case rates</a:t>
            </a:r>
            <a:r>
              <a:rPr lang="en-US" dirty="0"/>
              <a:t> are &lt;12 new cases for &gt;7 of the previous 14 days, we will consider moving to a “hybrid” model with some on-campus attendance</a:t>
            </a:r>
          </a:p>
          <a:p>
            <a:pPr lvl="1"/>
            <a:r>
              <a:rPr lang="en-US" dirty="0"/>
              <a:t>What a hybrid model looks like and how it works is something for all of us to discuss as a class</a:t>
            </a:r>
          </a:p>
          <a:p>
            <a:pPr lvl="1"/>
            <a:r>
              <a:rPr lang="en-US" dirty="0"/>
              <a:t>Campus policies for protection, hygiene, and conduct will be enforced (no mask, no class)</a:t>
            </a:r>
          </a:p>
        </p:txBody>
      </p:sp>
      <p:sp>
        <p:nvSpPr>
          <p:cNvPr id="4" name="Slide Number Placeholder 3">
            <a:extLst>
              <a:ext uri="{FF2B5EF4-FFF2-40B4-BE49-F238E27FC236}">
                <a16:creationId xmlns:a16="http://schemas.microsoft.com/office/drawing/2014/main" id="{AF3FD6BB-7E1E-4EEB-B565-300567959999}"/>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6" name="Picture 5" descr="A picture containing full, bunch, large, computer&#10;&#10;Description automatically generated">
            <a:extLst>
              <a:ext uri="{FF2B5EF4-FFF2-40B4-BE49-F238E27FC236}">
                <a16:creationId xmlns:a16="http://schemas.microsoft.com/office/drawing/2014/main" id="{9011E3AD-0925-4049-9981-3BD561A56DB8}"/>
              </a:ext>
            </a:extLst>
          </p:cNvPr>
          <p:cNvPicPr>
            <a:picLocks noChangeAspect="1"/>
          </p:cNvPicPr>
          <p:nvPr/>
        </p:nvPicPr>
        <p:blipFill>
          <a:blip r:embed="rId3"/>
          <a:stretch>
            <a:fillRect/>
          </a:stretch>
        </p:blipFill>
        <p:spPr>
          <a:xfrm>
            <a:off x="7380604" y="2404147"/>
            <a:ext cx="4565123" cy="2568643"/>
          </a:xfrm>
          <a:prstGeom prst="rect">
            <a:avLst/>
          </a:prstGeom>
        </p:spPr>
      </p:pic>
    </p:spTree>
    <p:extLst>
      <p:ext uri="{BB962C8B-B14F-4D97-AF65-F5344CB8AC3E}">
        <p14:creationId xmlns:p14="http://schemas.microsoft.com/office/powerpoint/2010/main" val="8053194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5F9ED-F785-F447-B9A3-C0C36158E7F2}"/>
              </a:ext>
            </a:extLst>
          </p:cNvPr>
          <p:cNvSpPr>
            <a:spLocks noGrp="1"/>
          </p:cNvSpPr>
          <p:nvPr>
            <p:ph type="title"/>
          </p:nvPr>
        </p:nvSpPr>
        <p:spPr/>
        <p:txBody>
          <a:bodyPr/>
          <a:lstStyle/>
          <a:p>
            <a:r>
              <a:rPr lang="en-US" dirty="0"/>
              <a:t>Next classes</a:t>
            </a:r>
          </a:p>
        </p:txBody>
      </p:sp>
      <p:sp>
        <p:nvSpPr>
          <p:cNvPr id="3" name="Content Placeholder 2">
            <a:extLst>
              <a:ext uri="{FF2B5EF4-FFF2-40B4-BE49-F238E27FC236}">
                <a16:creationId xmlns:a16="http://schemas.microsoft.com/office/drawing/2014/main" id="{FC8B2DB4-562A-CA4F-83CA-7CCB39DCEB40}"/>
              </a:ext>
            </a:extLst>
          </p:cNvPr>
          <p:cNvSpPr>
            <a:spLocks noGrp="1"/>
          </p:cNvSpPr>
          <p:nvPr>
            <p:ph idx="1"/>
          </p:nvPr>
        </p:nvSpPr>
        <p:spPr/>
        <p:txBody>
          <a:bodyPr>
            <a:normAutofit/>
          </a:bodyPr>
          <a:lstStyle/>
          <a:p>
            <a:r>
              <a:rPr lang="en-US" b="1" dirty="0"/>
              <a:t>Wednesday</a:t>
            </a:r>
            <a:r>
              <a:rPr lang="en-US" dirty="0"/>
              <a:t>: Computational practices, hacker ethic, COVID-19 manifestos</a:t>
            </a:r>
          </a:p>
          <a:p>
            <a:endParaRPr lang="en-US" dirty="0"/>
          </a:p>
          <a:p>
            <a:r>
              <a:rPr lang="en-US" b="1" dirty="0"/>
              <a:t>Friday</a:t>
            </a:r>
            <a:r>
              <a:rPr lang="en-US" dirty="0"/>
              <a:t>: Scientific norms, continue the COVID-19 data manifestos</a:t>
            </a:r>
          </a:p>
          <a:p>
            <a:endParaRPr lang="en-US" dirty="0"/>
          </a:p>
          <a:p>
            <a:r>
              <a:rPr lang="en-US" dirty="0"/>
              <a:t>Readings (o</a:t>
            </a:r>
            <a:r>
              <a:rPr lang="en-US" dirty="0">
                <a:sym typeface="Wingdings" pitchFamily="2" charset="2"/>
              </a:rPr>
              <a:t>n Canvas)</a:t>
            </a:r>
          </a:p>
          <a:p>
            <a:pPr lvl="1"/>
            <a:r>
              <a:rPr lang="en-US" dirty="0">
                <a:sym typeface="Wingdings" pitchFamily="2" charset="2"/>
              </a:rPr>
              <a:t>Leek, </a:t>
            </a:r>
            <a:r>
              <a:rPr lang="en-US" i="1" dirty="0">
                <a:sym typeface="Wingdings" pitchFamily="2" charset="2"/>
              </a:rPr>
              <a:t>Elements of Data Analytic Style</a:t>
            </a:r>
            <a:r>
              <a:rPr lang="en-US" dirty="0">
                <a:sym typeface="Wingdings" pitchFamily="2" charset="2"/>
              </a:rPr>
              <a:t>, Ch. 1, 2, (very short chapters!)</a:t>
            </a:r>
          </a:p>
          <a:p>
            <a:pPr lvl="1"/>
            <a:r>
              <a:rPr lang="en-US" dirty="0">
                <a:sym typeface="Wingdings" pitchFamily="2" charset="2"/>
              </a:rPr>
              <a:t>Peng &amp; Matsui, </a:t>
            </a:r>
            <a:r>
              <a:rPr lang="en-US" i="1" dirty="0">
                <a:sym typeface="Wingdings" pitchFamily="2" charset="2"/>
              </a:rPr>
              <a:t>Art of Data Science</a:t>
            </a:r>
            <a:r>
              <a:rPr lang="en-US" dirty="0">
                <a:sym typeface="Wingdings" pitchFamily="2" charset="2"/>
              </a:rPr>
              <a:t>, Ch. 1, 2, 3</a:t>
            </a:r>
          </a:p>
          <a:p>
            <a:pPr lvl="1"/>
            <a:r>
              <a:rPr lang="en-US" dirty="0" err="1">
                <a:sym typeface="Wingdings" pitchFamily="2" charset="2"/>
              </a:rPr>
              <a:t>Wilcom</a:t>
            </a:r>
            <a:r>
              <a:rPr lang="en-US" dirty="0">
                <a:sym typeface="Wingdings" pitchFamily="2" charset="2"/>
              </a:rPr>
              <a:t>, “A Beginner’s Guide to Using Developer Documentation Like a Pro.”</a:t>
            </a:r>
          </a:p>
          <a:p>
            <a:endParaRPr lang="en-US" i="1" dirty="0"/>
          </a:p>
          <a:p>
            <a:r>
              <a:rPr lang="en-US" dirty="0"/>
              <a:t>Other documentation, tutorials, and resources available on Canvas</a:t>
            </a:r>
          </a:p>
        </p:txBody>
      </p:sp>
      <p:sp>
        <p:nvSpPr>
          <p:cNvPr id="4" name="Slide Number Placeholder 3">
            <a:extLst>
              <a:ext uri="{FF2B5EF4-FFF2-40B4-BE49-F238E27FC236}">
                <a16:creationId xmlns:a16="http://schemas.microsoft.com/office/drawing/2014/main" id="{E196C3F1-F0D0-2049-9900-06E20776E3DB}"/>
              </a:ext>
            </a:extLst>
          </p:cNvPr>
          <p:cNvSpPr>
            <a:spLocks noGrp="1"/>
          </p:cNvSpPr>
          <p:nvPr>
            <p:ph type="sldNum" sz="quarter" idx="12"/>
          </p:nvPr>
        </p:nvSpPr>
        <p:spPr/>
        <p:txBody>
          <a:bodyPr/>
          <a:lstStyle/>
          <a:p>
            <a:fld id="{D57F1E4F-1CFF-5643-939E-217C01CDF565}" type="slidenum">
              <a:rPr lang="en-US" smtClean="0"/>
              <a:pPr/>
              <a:t>69</a:t>
            </a:fld>
            <a:endParaRPr lang="en-US" dirty="0"/>
          </a:p>
        </p:txBody>
      </p:sp>
    </p:spTree>
    <p:extLst>
      <p:ext uri="{BB962C8B-B14F-4D97-AF65-F5344CB8AC3E}">
        <p14:creationId xmlns:p14="http://schemas.microsoft.com/office/powerpoint/2010/main" val="2828236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66566-12FA-4645-9C57-F3AA7DE0F345}"/>
              </a:ext>
            </a:extLst>
          </p:cNvPr>
          <p:cNvSpPr>
            <a:spLocks noGrp="1"/>
          </p:cNvSpPr>
          <p:nvPr>
            <p:ph type="title"/>
          </p:nvPr>
        </p:nvSpPr>
        <p:spPr/>
        <p:txBody>
          <a:bodyPr/>
          <a:lstStyle/>
          <a:p>
            <a:r>
              <a:rPr lang="en-US" dirty="0"/>
              <a:t>COVID-19 Contingencies</a:t>
            </a:r>
          </a:p>
        </p:txBody>
      </p:sp>
      <p:sp>
        <p:nvSpPr>
          <p:cNvPr id="3" name="Content Placeholder 2">
            <a:extLst>
              <a:ext uri="{FF2B5EF4-FFF2-40B4-BE49-F238E27FC236}">
                <a16:creationId xmlns:a16="http://schemas.microsoft.com/office/drawing/2014/main" id="{26EB615A-AD1D-4DF5-A394-86648452EA6E}"/>
              </a:ext>
            </a:extLst>
          </p:cNvPr>
          <p:cNvSpPr>
            <a:spLocks noGrp="1"/>
          </p:cNvSpPr>
          <p:nvPr>
            <p:ph idx="1"/>
          </p:nvPr>
        </p:nvSpPr>
        <p:spPr>
          <a:xfrm>
            <a:off x="818712" y="1420481"/>
            <a:ext cx="7742569" cy="4572000"/>
          </a:xfrm>
        </p:spPr>
        <p:txBody>
          <a:bodyPr/>
          <a:lstStyle/>
          <a:p>
            <a:r>
              <a:rPr lang="en-US" dirty="0"/>
              <a:t>If you require sequestration, treatment, convalescence:</a:t>
            </a:r>
          </a:p>
          <a:p>
            <a:pPr lvl="1"/>
            <a:r>
              <a:rPr lang="en-US" dirty="0"/>
              <a:t>We will try to accommodate through extensions and incompletes</a:t>
            </a:r>
          </a:p>
          <a:p>
            <a:r>
              <a:rPr lang="en-US" dirty="0"/>
              <a:t>If a roommate, partner, or family member’s diagnosis will affect you:</a:t>
            </a:r>
          </a:p>
          <a:p>
            <a:pPr lvl="1"/>
            <a:r>
              <a:rPr lang="en-US" dirty="0"/>
              <a:t>We will also try to accommodate through extensions and incompletes</a:t>
            </a:r>
          </a:p>
          <a:p>
            <a:pPr lvl="1"/>
            <a:endParaRPr lang="en-US" dirty="0"/>
          </a:p>
          <a:p>
            <a:r>
              <a:rPr lang="en-US" dirty="0"/>
              <a:t>We are bound by and will enforce </a:t>
            </a:r>
            <a:r>
              <a:rPr lang="en-US" dirty="0">
                <a:hlinkClick r:id="rId2"/>
              </a:rPr>
              <a:t>campus COVID-19 policy</a:t>
            </a:r>
            <a:endParaRPr lang="en-US" dirty="0"/>
          </a:p>
        </p:txBody>
      </p:sp>
      <p:sp>
        <p:nvSpPr>
          <p:cNvPr id="4" name="Slide Number Placeholder 3">
            <a:extLst>
              <a:ext uri="{FF2B5EF4-FFF2-40B4-BE49-F238E27FC236}">
                <a16:creationId xmlns:a16="http://schemas.microsoft.com/office/drawing/2014/main" id="{E9C1B3F4-F500-4E31-8A08-0AE5584DB043}"/>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5" name="Rectangle 4">
            <a:extLst>
              <a:ext uri="{FF2B5EF4-FFF2-40B4-BE49-F238E27FC236}">
                <a16:creationId xmlns:a16="http://schemas.microsoft.com/office/drawing/2014/main" id="{0674B11E-71F5-453A-90E2-10A865AF6966}"/>
              </a:ext>
            </a:extLst>
          </p:cNvPr>
          <p:cNvSpPr/>
          <p:nvPr/>
        </p:nvSpPr>
        <p:spPr>
          <a:xfrm>
            <a:off x="1066800" y="5669315"/>
            <a:ext cx="10058400" cy="646331"/>
          </a:xfrm>
          <a:prstGeom prst="rect">
            <a:avLst/>
          </a:prstGeom>
          <a:solidFill>
            <a:srgbClr val="CFB87C"/>
          </a:solidFill>
          <a:ln w="38100">
            <a:solidFill>
              <a:srgbClr val="CFB87C"/>
            </a:solidFill>
          </a:ln>
        </p:spPr>
        <p:txBody>
          <a:bodyPr anchor="ctr" anchorCtr="0">
            <a:noAutofit/>
          </a:bodyPr>
          <a:lstStyle/>
          <a:p>
            <a:pPr algn="ctr"/>
            <a:r>
              <a:rPr lang="en-US" u="sng" dirty="0"/>
              <a:t>Do not ghost us</a:t>
            </a:r>
            <a:r>
              <a:rPr lang="en-US" dirty="0"/>
              <a:t>! Notify us </a:t>
            </a:r>
            <a:r>
              <a:rPr lang="en-US" i="1" dirty="0"/>
              <a:t>as soon as possible </a:t>
            </a:r>
            <a:r>
              <a:rPr lang="en-US" dirty="0"/>
              <a:t>of diagnoses or events that will impact your ability to participate in class so we can accommodate without end-of-term scrambling.</a:t>
            </a:r>
          </a:p>
        </p:txBody>
      </p:sp>
      <p:pic>
        <p:nvPicPr>
          <p:cNvPr id="7" name="Picture 6" descr="A drawing of a cartoon character&#10;&#10;Description automatically generated">
            <a:extLst>
              <a:ext uri="{FF2B5EF4-FFF2-40B4-BE49-F238E27FC236}">
                <a16:creationId xmlns:a16="http://schemas.microsoft.com/office/drawing/2014/main" id="{7860CD55-85AA-44DE-90EB-C8DB351AD85A}"/>
              </a:ext>
            </a:extLst>
          </p:cNvPr>
          <p:cNvPicPr>
            <a:picLocks noChangeAspect="1"/>
          </p:cNvPicPr>
          <p:nvPr/>
        </p:nvPicPr>
        <p:blipFill>
          <a:blip r:embed="rId3"/>
          <a:stretch>
            <a:fillRect/>
          </a:stretch>
        </p:blipFill>
        <p:spPr>
          <a:xfrm>
            <a:off x="8561281" y="2173298"/>
            <a:ext cx="3179205" cy="2743200"/>
          </a:xfrm>
          <a:prstGeom prst="rect">
            <a:avLst/>
          </a:prstGeom>
        </p:spPr>
      </p:pic>
    </p:spTree>
    <p:extLst>
      <p:ext uri="{BB962C8B-B14F-4D97-AF65-F5344CB8AC3E}">
        <p14:creationId xmlns:p14="http://schemas.microsoft.com/office/powerpoint/2010/main" val="52709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92D5C-436E-4CA4-9202-0F1240967375}"/>
              </a:ext>
            </a:extLst>
          </p:cNvPr>
          <p:cNvSpPr>
            <a:spLocks noGrp="1"/>
          </p:cNvSpPr>
          <p:nvPr>
            <p:ph type="title"/>
          </p:nvPr>
        </p:nvSpPr>
        <p:spPr/>
        <p:txBody>
          <a:bodyPr/>
          <a:lstStyle/>
          <a:p>
            <a:r>
              <a:rPr lang="en-US" dirty="0"/>
              <a:t>Flipped and Remote Classroom</a:t>
            </a:r>
          </a:p>
        </p:txBody>
      </p:sp>
      <p:sp>
        <p:nvSpPr>
          <p:cNvPr id="3" name="Content Placeholder 2">
            <a:extLst>
              <a:ext uri="{FF2B5EF4-FFF2-40B4-BE49-F238E27FC236}">
                <a16:creationId xmlns:a16="http://schemas.microsoft.com/office/drawing/2014/main" id="{09AA1723-E034-4B13-9706-27451A741821}"/>
              </a:ext>
            </a:extLst>
          </p:cNvPr>
          <p:cNvSpPr>
            <a:spLocks noGrp="1"/>
          </p:cNvSpPr>
          <p:nvPr>
            <p:ph idx="1"/>
          </p:nvPr>
        </p:nvSpPr>
        <p:spPr/>
        <p:txBody>
          <a:bodyPr/>
          <a:lstStyle/>
          <a:p>
            <a:r>
              <a:rPr lang="en-US" b="1" dirty="0"/>
              <a:t>Step 1</a:t>
            </a:r>
            <a:r>
              <a:rPr lang="en-US" dirty="0"/>
              <a:t>: Watch the pre-recorded lecture posted to Canvas before class</a:t>
            </a:r>
          </a:p>
          <a:p>
            <a:pPr lvl="1"/>
            <a:r>
              <a:rPr lang="en-US" dirty="0"/>
              <a:t>No more than 50 minutes long, sometimes with exercises for you to do before class</a:t>
            </a:r>
          </a:p>
          <a:p>
            <a:r>
              <a:rPr lang="en-US" b="1" dirty="0"/>
              <a:t>Step 2</a:t>
            </a:r>
            <a:r>
              <a:rPr lang="en-US" dirty="0"/>
              <a:t>: Log in to Zoom from 10:20am – 11:10am on Mondays, Wednesdays, and Fridays</a:t>
            </a:r>
          </a:p>
          <a:p>
            <a:pPr lvl="1"/>
            <a:r>
              <a:rPr lang="en-US" dirty="0"/>
              <a:t>Using class time for activities, discussions, experiments, guest lectures</a:t>
            </a:r>
          </a:p>
          <a:p>
            <a:r>
              <a:rPr lang="en-US" b="1" dirty="0"/>
              <a:t>Step 3</a:t>
            </a:r>
            <a:r>
              <a:rPr lang="en-US" dirty="0"/>
              <a:t>: Complete assigned readings before Friday quiz deadline</a:t>
            </a:r>
          </a:p>
          <a:p>
            <a:pPr lvl="1"/>
            <a:r>
              <a:rPr lang="en-US" dirty="0"/>
              <a:t>Quizzes are a low-stakes but extrinsic motivator for you to keep up with readings and lectures</a:t>
            </a:r>
          </a:p>
          <a:p>
            <a:pPr lvl="1"/>
            <a:endParaRPr lang="en-US" dirty="0"/>
          </a:p>
          <a:p>
            <a:r>
              <a:rPr lang="en-US" dirty="0"/>
              <a:t>“Doesn’t this mean we have to spend twice as much in lecture?”</a:t>
            </a:r>
          </a:p>
          <a:p>
            <a:pPr lvl="1"/>
            <a:r>
              <a:rPr lang="en-US" dirty="0"/>
              <a:t>No, it means you have fewer readings and we’re making the most of valuable class time together.</a:t>
            </a:r>
          </a:p>
          <a:p>
            <a:r>
              <a:rPr lang="en-US" dirty="0"/>
              <a:t>“What’s the point of watching pre-recorded lectures if I can’t ask questions?”</a:t>
            </a:r>
          </a:p>
          <a:p>
            <a:pPr lvl="1"/>
            <a:r>
              <a:rPr lang="en-US" dirty="0"/>
              <a:t>The in-class activities will be designed to explore questions, ideas, and skills from pre-recorded lectures.</a:t>
            </a:r>
          </a:p>
        </p:txBody>
      </p:sp>
      <p:sp>
        <p:nvSpPr>
          <p:cNvPr id="4" name="Slide Number Placeholder 3">
            <a:extLst>
              <a:ext uri="{FF2B5EF4-FFF2-40B4-BE49-F238E27FC236}">
                <a16:creationId xmlns:a16="http://schemas.microsoft.com/office/drawing/2014/main" id="{92440AC5-A36F-4307-8C37-104C73F1EF0C}"/>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834588862"/>
      </p:ext>
    </p:extLst>
  </p:cSld>
  <p:clrMapOvr>
    <a:masterClrMapping/>
  </p:clrMapOvr>
</p:sld>
</file>

<file path=ppt/theme/theme1.xml><?xml version="1.0" encoding="utf-8"?>
<a:theme xmlns:a="http://schemas.openxmlformats.org/drawingml/2006/main" name="Quotable">
  <a:themeElements>
    <a:clrScheme name="CU Boulder">
      <a:dk1>
        <a:srgbClr val="000000"/>
      </a:dk1>
      <a:lt1>
        <a:srgbClr val="FFFFFF"/>
      </a:lt1>
      <a:dk2>
        <a:srgbClr val="212121"/>
      </a:dk2>
      <a:lt2>
        <a:srgbClr val="565A5C"/>
      </a:lt2>
      <a:accent1>
        <a:srgbClr val="CFB87C"/>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35310</TotalTime>
  <Words>5701</Words>
  <Application>Microsoft Macintosh PowerPoint</Application>
  <PresentationFormat>Widescreen</PresentationFormat>
  <Paragraphs>625</Paragraphs>
  <Slides>70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Impact</vt:lpstr>
      <vt:lpstr>Wingdings 2</vt:lpstr>
      <vt:lpstr>Quotable</vt:lpstr>
      <vt:lpstr>Class 01 Introductions Monday, August 24</vt:lpstr>
      <vt:lpstr>Agenda</vt:lpstr>
      <vt:lpstr>Course Overview</vt:lpstr>
      <vt:lpstr>Why Are You Here?</vt:lpstr>
      <vt:lpstr>Course Overview</vt:lpstr>
      <vt:lpstr>Course Design</vt:lpstr>
      <vt:lpstr>COVID-19 Contingencies</vt:lpstr>
      <vt:lpstr>COVID-19 Contingencies</vt:lpstr>
      <vt:lpstr>Flipped and Remote Classroom</vt:lpstr>
      <vt:lpstr>Evaluation</vt:lpstr>
      <vt:lpstr>Computing Requirements</vt:lpstr>
      <vt:lpstr>A (Brief) Overview of Data Science</vt:lpstr>
      <vt:lpstr>Readings</vt:lpstr>
      <vt:lpstr>Standing on the shoulders of giants</vt:lpstr>
      <vt:lpstr>Statistics</vt:lpstr>
      <vt:lpstr>Social Statistics and Democracy</vt:lpstr>
      <vt:lpstr>Computer Science</vt:lpstr>
      <vt:lpstr>Tukey (1962) The Future of Data Analysis</vt:lpstr>
      <vt:lpstr>Data Mining Becomes a Street Fight</vt:lpstr>
      <vt:lpstr>Sexy Data Scientists and Big Data</vt:lpstr>
      <vt:lpstr>Data-centered vs. Human-centered </vt:lpstr>
      <vt:lpstr>Real Data Scientists Use Venn Diagrams</vt:lpstr>
      <vt:lpstr>…and flow charts</vt:lpstr>
      <vt:lpstr>CRISP-DM</vt:lpstr>
      <vt:lpstr>Data Exploration Life-cycle</vt:lpstr>
      <vt:lpstr>Types of Analytics</vt:lpstr>
      <vt:lpstr>How Data Scientists Work with Data</vt:lpstr>
      <vt:lpstr>Data Science Workflows</vt:lpstr>
      <vt:lpstr>Another Data Science Life-cycle</vt:lpstr>
      <vt:lpstr>Yet Another Data Life-cycle</vt:lpstr>
      <vt:lpstr>Still Another Data Life-cycle</vt:lpstr>
      <vt:lpstr>Challenges in the Data Life-cycle</vt:lpstr>
      <vt:lpstr>Data Science Model Development</vt:lpstr>
      <vt:lpstr>Machine Learning Workflow</vt:lpstr>
      <vt:lpstr>Where to Then?</vt:lpstr>
      <vt:lpstr>Building a Data Science Mindset</vt:lpstr>
      <vt:lpstr>Human-centered data science</vt:lpstr>
      <vt:lpstr>Non-Technical Competencies in DS?</vt:lpstr>
      <vt:lpstr>A Modest Proposal</vt:lpstr>
      <vt:lpstr>A Modest Proposal</vt:lpstr>
      <vt:lpstr>Growth Mindset</vt:lpstr>
      <vt:lpstr>Growth Mindset Questions</vt:lpstr>
      <vt:lpstr>A Modest Proposal</vt:lpstr>
      <vt:lpstr>Computational Thinking (CT)</vt:lpstr>
      <vt:lpstr>CT Isn’t Just Technical Skills</vt:lpstr>
      <vt:lpstr>A Modest Proposal</vt:lpstr>
      <vt:lpstr>Hacker Ethic</vt:lpstr>
      <vt:lpstr>The Hacker Attitude</vt:lpstr>
      <vt:lpstr>Ten Commandments of Hacker Culture</vt:lpstr>
      <vt:lpstr>A Modest Proposal</vt:lpstr>
      <vt:lpstr>Scientific Norms</vt:lpstr>
      <vt:lpstr>Science as a Profession</vt:lpstr>
      <vt:lpstr>Data Science Mindset Components</vt:lpstr>
      <vt:lpstr>Data-centered vs. Human-centered </vt:lpstr>
      <vt:lpstr>Data Science Mindset Components</vt:lpstr>
      <vt:lpstr>Outline</vt:lpstr>
      <vt:lpstr>In-Class</vt:lpstr>
      <vt:lpstr>Outline</vt:lpstr>
      <vt:lpstr>Class Norms: Flipped Classroom</vt:lpstr>
      <vt:lpstr>Class Norms: Zoom Etiquette</vt:lpstr>
      <vt:lpstr>Introductions</vt:lpstr>
      <vt:lpstr>Course overview</vt:lpstr>
      <vt:lpstr>Readings</vt:lpstr>
      <vt:lpstr>Data-centered vs. Human-centered </vt:lpstr>
      <vt:lpstr>Data Science Mindset Components</vt:lpstr>
      <vt:lpstr>Course Design Questions and Input</vt:lpstr>
      <vt:lpstr>Growth Mindset</vt:lpstr>
      <vt:lpstr>Mindset Exercise</vt:lpstr>
      <vt:lpstr>Module Assignment 0</vt:lpstr>
      <vt:lpstr>Next classes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Keegan</dc:creator>
  <cp:lastModifiedBy>Abram Handler</cp:lastModifiedBy>
  <cp:revision>331</cp:revision>
  <dcterms:created xsi:type="dcterms:W3CDTF">2016-08-24T14:48:58Z</dcterms:created>
  <dcterms:modified xsi:type="dcterms:W3CDTF">2021-09-24T01:42:46Z</dcterms:modified>
</cp:coreProperties>
</file>